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75" r:id="rId5"/>
    <p:sldId id="265" r:id="rId6"/>
    <p:sldId id="276" r:id="rId7"/>
    <p:sldId id="262" r:id="rId8"/>
    <p:sldId id="263" r:id="rId9"/>
    <p:sldId id="279" r:id="rId10"/>
    <p:sldId id="264" r:id="rId11"/>
    <p:sldId id="268" r:id="rId12"/>
    <p:sldId id="269" r:id="rId13"/>
    <p:sldId id="270" r:id="rId14"/>
    <p:sldId id="278" r:id="rId15"/>
    <p:sldId id="271" r:id="rId16"/>
    <p:sldId id="277" r:id="rId17"/>
    <p:sldId id="272" r:id="rId18"/>
    <p:sldId id="273" r:id="rId19"/>
    <p:sldId id="274" r:id="rId20"/>
    <p:sldId id="266" r:id="rId21"/>
    <p:sldId id="267" r:id="rId22"/>
    <p:sldId id="280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195" autoAdjust="0"/>
    <p:restoredTop sz="94660"/>
  </p:normalViewPr>
  <p:slideViewPr>
    <p:cSldViewPr snapToGrid="0">
      <p:cViewPr varScale="1">
        <p:scale>
          <a:sx n="148" d="100"/>
          <a:sy n="148" d="100"/>
        </p:scale>
        <p:origin x="138" y="3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sv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6" Type="http://schemas.openxmlformats.org/officeDocument/2006/relationships/image" Target="../media/image25.sv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svg"/><Relationship Id="rId4" Type="http://schemas.openxmlformats.org/officeDocument/2006/relationships/image" Target="../media/image23.svg"/><Relationship Id="rId9" Type="http://schemas.openxmlformats.org/officeDocument/2006/relationships/image" Target="../media/image28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sv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6" Type="http://schemas.openxmlformats.org/officeDocument/2006/relationships/image" Target="../media/image25.sv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svg"/><Relationship Id="rId4" Type="http://schemas.openxmlformats.org/officeDocument/2006/relationships/image" Target="../media/image23.svg"/><Relationship Id="rId9" Type="http://schemas.openxmlformats.org/officeDocument/2006/relationships/image" Target="../media/image28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BBD076B-A873-469E-B806-FAC2E8C03CD2}" type="doc">
      <dgm:prSet loTypeId="urn:microsoft.com/office/officeart/2005/8/layout/process4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7F400AB6-7A0B-4598-8C38-83D8AD4F507E}">
      <dgm:prSet/>
      <dgm:spPr/>
      <dgm:t>
        <a:bodyPr/>
        <a:lstStyle/>
        <a:p>
          <a:r>
            <a:rPr lang="en-GB" dirty="0"/>
            <a:t>Financial stock Dashboard where the user can view various metrics about the stock</a:t>
          </a:r>
          <a:endParaRPr lang="en-US" dirty="0"/>
        </a:p>
      </dgm:t>
    </dgm:pt>
    <dgm:pt modelId="{309C4681-2105-4A71-8302-7C84AFD62398}" type="parTrans" cxnId="{3DB54F71-08AB-4233-BA4D-21970FC2A131}">
      <dgm:prSet/>
      <dgm:spPr/>
      <dgm:t>
        <a:bodyPr/>
        <a:lstStyle/>
        <a:p>
          <a:endParaRPr lang="en-US"/>
        </a:p>
      </dgm:t>
    </dgm:pt>
    <dgm:pt modelId="{77E0F763-FDC9-48A0-B0F5-EB9C79E6A9B1}" type="sibTrans" cxnId="{3DB54F71-08AB-4233-BA4D-21970FC2A131}">
      <dgm:prSet/>
      <dgm:spPr/>
      <dgm:t>
        <a:bodyPr/>
        <a:lstStyle/>
        <a:p>
          <a:endParaRPr lang="en-US"/>
        </a:p>
      </dgm:t>
    </dgm:pt>
    <dgm:pt modelId="{19BF255C-AF0B-4F3B-BABE-58AF13AB06DB}">
      <dgm:prSet/>
      <dgm:spPr/>
      <dgm:t>
        <a:bodyPr/>
        <a:lstStyle/>
        <a:p>
          <a:r>
            <a:rPr lang="en-GB" dirty="0"/>
            <a:t>Stock Screener where the user can filter and search for specific stocks</a:t>
          </a:r>
          <a:endParaRPr lang="en-US" dirty="0"/>
        </a:p>
      </dgm:t>
    </dgm:pt>
    <dgm:pt modelId="{2252D317-86F3-462C-9029-148B719B3706}" type="parTrans" cxnId="{19721F93-9A53-4A4C-A139-CEE6D87A0D0F}">
      <dgm:prSet/>
      <dgm:spPr/>
      <dgm:t>
        <a:bodyPr/>
        <a:lstStyle/>
        <a:p>
          <a:endParaRPr lang="en-US"/>
        </a:p>
      </dgm:t>
    </dgm:pt>
    <dgm:pt modelId="{C6E2DE2B-1DD7-4929-A141-0D845C3229B2}" type="sibTrans" cxnId="{19721F93-9A53-4A4C-A139-CEE6D87A0D0F}">
      <dgm:prSet/>
      <dgm:spPr/>
      <dgm:t>
        <a:bodyPr/>
        <a:lstStyle/>
        <a:p>
          <a:endParaRPr lang="en-US"/>
        </a:p>
      </dgm:t>
    </dgm:pt>
    <dgm:pt modelId="{13E6BF2B-54CF-4611-BCFC-20EB51C02797}">
      <dgm:prSet/>
      <dgm:spPr/>
      <dgm:t>
        <a:bodyPr/>
        <a:lstStyle/>
        <a:p>
          <a:r>
            <a:rPr lang="en-GB" dirty="0"/>
            <a:t>MongoDB Atlas Cloud database</a:t>
          </a:r>
          <a:endParaRPr lang="en-US" dirty="0"/>
        </a:p>
      </dgm:t>
    </dgm:pt>
    <dgm:pt modelId="{95740C3D-8988-44FB-A83C-30562641905E}" type="parTrans" cxnId="{9B8223A6-170A-4821-AFD6-4A5AB5423778}">
      <dgm:prSet/>
      <dgm:spPr/>
      <dgm:t>
        <a:bodyPr/>
        <a:lstStyle/>
        <a:p>
          <a:endParaRPr lang="en-US"/>
        </a:p>
      </dgm:t>
    </dgm:pt>
    <dgm:pt modelId="{A3AB6939-2111-4435-8856-3B43538657DA}" type="sibTrans" cxnId="{9B8223A6-170A-4821-AFD6-4A5AB5423778}">
      <dgm:prSet/>
      <dgm:spPr/>
      <dgm:t>
        <a:bodyPr/>
        <a:lstStyle/>
        <a:p>
          <a:endParaRPr lang="en-US"/>
        </a:p>
      </dgm:t>
    </dgm:pt>
    <dgm:pt modelId="{7160E4D1-375B-41A7-8247-992F4B01C71E}">
      <dgm:prSet/>
      <dgm:spPr/>
      <dgm:t>
        <a:bodyPr/>
        <a:lstStyle/>
        <a:p>
          <a:r>
            <a:rPr lang="en-GB" dirty="0"/>
            <a:t>Backend Python code</a:t>
          </a:r>
          <a:endParaRPr lang="en-US" dirty="0"/>
        </a:p>
      </dgm:t>
    </dgm:pt>
    <dgm:pt modelId="{1BC31293-42B3-431F-A4CF-A96B66C0341C}" type="parTrans" cxnId="{482A27B2-8A81-4B59-AED7-AB719BFBA54A}">
      <dgm:prSet/>
      <dgm:spPr/>
      <dgm:t>
        <a:bodyPr/>
        <a:lstStyle/>
        <a:p>
          <a:endParaRPr lang="en-US"/>
        </a:p>
      </dgm:t>
    </dgm:pt>
    <dgm:pt modelId="{4BE97543-582D-44C2-A6A5-90420E79C5BE}" type="sibTrans" cxnId="{482A27B2-8A81-4B59-AED7-AB719BFBA54A}">
      <dgm:prSet/>
      <dgm:spPr/>
      <dgm:t>
        <a:bodyPr/>
        <a:lstStyle/>
        <a:p>
          <a:endParaRPr lang="en-US"/>
        </a:p>
      </dgm:t>
    </dgm:pt>
    <dgm:pt modelId="{FB46D0D4-1046-487A-B43B-690A604CAF8F}">
      <dgm:prSet/>
      <dgm:spPr/>
      <dgm:t>
        <a:bodyPr/>
        <a:lstStyle/>
        <a:p>
          <a:r>
            <a:rPr lang="en-GB" dirty="0"/>
            <a:t>Sentiment Analysis</a:t>
          </a:r>
        </a:p>
      </dgm:t>
    </dgm:pt>
    <dgm:pt modelId="{E57CB191-81D4-4184-807D-EA490C49CB5E}" type="parTrans" cxnId="{8A6BF628-B8AF-4154-BE5A-0B4CC5AE45DF}">
      <dgm:prSet/>
      <dgm:spPr/>
      <dgm:t>
        <a:bodyPr/>
        <a:lstStyle/>
        <a:p>
          <a:endParaRPr lang="en-GB"/>
        </a:p>
      </dgm:t>
    </dgm:pt>
    <dgm:pt modelId="{8D424D90-4300-43DD-9368-D13B7B52247E}" type="sibTrans" cxnId="{8A6BF628-B8AF-4154-BE5A-0B4CC5AE45DF}">
      <dgm:prSet/>
      <dgm:spPr/>
      <dgm:t>
        <a:bodyPr/>
        <a:lstStyle/>
        <a:p>
          <a:endParaRPr lang="en-GB"/>
        </a:p>
      </dgm:t>
    </dgm:pt>
    <dgm:pt modelId="{C700F076-ECCD-4F29-93B9-5AA039A8A06A}">
      <dgm:prSet/>
      <dgm:spPr/>
      <dgm:t>
        <a:bodyPr/>
        <a:lstStyle/>
        <a:p>
          <a:r>
            <a:rPr lang="en-GB" dirty="0"/>
            <a:t>Topic Extraction</a:t>
          </a:r>
        </a:p>
      </dgm:t>
    </dgm:pt>
    <dgm:pt modelId="{7E7F4256-42EE-44E3-94C1-5F89E3E7FEE3}" type="parTrans" cxnId="{9617F959-B5DB-475D-BF71-C83F89850335}">
      <dgm:prSet/>
      <dgm:spPr/>
      <dgm:t>
        <a:bodyPr/>
        <a:lstStyle/>
        <a:p>
          <a:endParaRPr lang="en-GB"/>
        </a:p>
      </dgm:t>
    </dgm:pt>
    <dgm:pt modelId="{340BF57E-567E-49F1-B38C-D68E0A3C9B72}" type="sibTrans" cxnId="{9617F959-B5DB-475D-BF71-C83F89850335}">
      <dgm:prSet/>
      <dgm:spPr/>
      <dgm:t>
        <a:bodyPr/>
        <a:lstStyle/>
        <a:p>
          <a:endParaRPr lang="en-GB"/>
        </a:p>
      </dgm:t>
    </dgm:pt>
    <dgm:pt modelId="{121D9A23-5D39-44C7-9148-27207E49AD64}">
      <dgm:prSet/>
      <dgm:spPr/>
      <dgm:t>
        <a:bodyPr/>
        <a:lstStyle/>
        <a:p>
          <a:r>
            <a:rPr lang="en-GB" dirty="0"/>
            <a:t>Predictive Modelling</a:t>
          </a:r>
        </a:p>
      </dgm:t>
    </dgm:pt>
    <dgm:pt modelId="{ACCA2A69-FECA-4CDC-AD2D-A67C20C770BA}" type="parTrans" cxnId="{045DA8E7-1073-462B-BDAE-7CE089E6AF2E}">
      <dgm:prSet/>
      <dgm:spPr/>
      <dgm:t>
        <a:bodyPr/>
        <a:lstStyle/>
        <a:p>
          <a:endParaRPr lang="en-GB"/>
        </a:p>
      </dgm:t>
    </dgm:pt>
    <dgm:pt modelId="{B9C5F040-39CC-4858-A4D3-3B461FC29E51}" type="sibTrans" cxnId="{045DA8E7-1073-462B-BDAE-7CE089E6AF2E}">
      <dgm:prSet/>
      <dgm:spPr/>
      <dgm:t>
        <a:bodyPr/>
        <a:lstStyle/>
        <a:p>
          <a:endParaRPr lang="en-GB"/>
        </a:p>
      </dgm:t>
    </dgm:pt>
    <dgm:pt modelId="{51E644D8-43A9-4861-B4C0-B3A8D04DE9D8}">
      <dgm:prSet/>
      <dgm:spPr/>
      <dgm:t>
        <a:bodyPr/>
        <a:lstStyle/>
        <a:p>
          <a:r>
            <a:rPr lang="en-GB" dirty="0"/>
            <a:t>Web Scraping</a:t>
          </a:r>
          <a:endParaRPr lang="en-US" dirty="0"/>
        </a:p>
      </dgm:t>
    </dgm:pt>
    <dgm:pt modelId="{2E1B082D-DA21-459B-B379-19B1448D3647}" type="parTrans" cxnId="{0377FC56-5B45-4D25-BCC3-A785380561B3}">
      <dgm:prSet/>
      <dgm:spPr/>
      <dgm:t>
        <a:bodyPr/>
        <a:lstStyle/>
        <a:p>
          <a:endParaRPr lang="en-GB"/>
        </a:p>
      </dgm:t>
    </dgm:pt>
    <dgm:pt modelId="{595E8740-65D8-4BE0-A256-422D9495CABE}" type="sibTrans" cxnId="{0377FC56-5B45-4D25-BCC3-A785380561B3}">
      <dgm:prSet/>
      <dgm:spPr/>
      <dgm:t>
        <a:bodyPr/>
        <a:lstStyle/>
        <a:p>
          <a:endParaRPr lang="en-GB"/>
        </a:p>
      </dgm:t>
    </dgm:pt>
    <dgm:pt modelId="{2CD18C22-F235-473E-8DEF-E0E4A3258DFA}">
      <dgm:prSet/>
      <dgm:spPr/>
      <dgm:t>
        <a:bodyPr/>
        <a:lstStyle/>
        <a:p>
          <a:r>
            <a:rPr lang="en-US" dirty="0"/>
            <a:t>Data Cleaning</a:t>
          </a:r>
        </a:p>
      </dgm:t>
    </dgm:pt>
    <dgm:pt modelId="{20D61C3E-A1A8-4772-A25C-5FA0F3268937}" type="parTrans" cxnId="{32436703-BE36-46F6-B573-4D1B3F0127D4}">
      <dgm:prSet/>
      <dgm:spPr/>
      <dgm:t>
        <a:bodyPr/>
        <a:lstStyle/>
        <a:p>
          <a:endParaRPr lang="en-GB"/>
        </a:p>
      </dgm:t>
    </dgm:pt>
    <dgm:pt modelId="{1F8F3579-2ABF-4435-AD4C-9C7FECB64CAF}" type="sibTrans" cxnId="{32436703-BE36-46F6-B573-4D1B3F0127D4}">
      <dgm:prSet/>
      <dgm:spPr/>
      <dgm:t>
        <a:bodyPr/>
        <a:lstStyle/>
        <a:p>
          <a:endParaRPr lang="en-GB"/>
        </a:p>
      </dgm:t>
    </dgm:pt>
    <dgm:pt modelId="{57BA1DBB-3CB3-4AB3-8683-E81B9073DE61}" type="pres">
      <dgm:prSet presAssocID="{BBBD076B-A873-469E-B806-FAC2E8C03CD2}" presName="Name0" presStyleCnt="0">
        <dgm:presLayoutVars>
          <dgm:dir/>
          <dgm:animLvl val="lvl"/>
          <dgm:resizeHandles val="exact"/>
        </dgm:presLayoutVars>
      </dgm:prSet>
      <dgm:spPr/>
    </dgm:pt>
    <dgm:pt modelId="{1C98D386-D885-4E2B-8C14-3F12DFF43088}" type="pres">
      <dgm:prSet presAssocID="{7F400AB6-7A0B-4598-8C38-83D8AD4F507E}" presName="boxAndChildren" presStyleCnt="0"/>
      <dgm:spPr/>
    </dgm:pt>
    <dgm:pt modelId="{BB8FD4A3-1588-4D0C-8FB8-058AD1DCB0FE}" type="pres">
      <dgm:prSet presAssocID="{7F400AB6-7A0B-4598-8C38-83D8AD4F507E}" presName="parentTextBox" presStyleLbl="node1" presStyleIdx="0" presStyleCnt="4"/>
      <dgm:spPr/>
    </dgm:pt>
    <dgm:pt modelId="{2DEC0E6A-4967-414A-8283-E4A7B1AE04E1}" type="pres">
      <dgm:prSet presAssocID="{C6E2DE2B-1DD7-4929-A141-0D845C3229B2}" presName="sp" presStyleCnt="0"/>
      <dgm:spPr/>
    </dgm:pt>
    <dgm:pt modelId="{A8D998BE-3524-42C6-AA7B-7C4DF1EFFB53}" type="pres">
      <dgm:prSet presAssocID="{19BF255C-AF0B-4F3B-BABE-58AF13AB06DB}" presName="arrowAndChildren" presStyleCnt="0"/>
      <dgm:spPr/>
    </dgm:pt>
    <dgm:pt modelId="{70D6F5C1-7471-4EE5-AE69-40B59A5AF735}" type="pres">
      <dgm:prSet presAssocID="{19BF255C-AF0B-4F3B-BABE-58AF13AB06DB}" presName="parentTextArrow" presStyleLbl="node1" presStyleIdx="1" presStyleCnt="4"/>
      <dgm:spPr/>
    </dgm:pt>
    <dgm:pt modelId="{8DC0D74F-0DC4-4D20-9F17-1B6895B6528D}" type="pres">
      <dgm:prSet presAssocID="{A3AB6939-2111-4435-8856-3B43538657DA}" presName="sp" presStyleCnt="0"/>
      <dgm:spPr/>
    </dgm:pt>
    <dgm:pt modelId="{D23650D5-4FE1-4C21-9DDA-F026503CCD08}" type="pres">
      <dgm:prSet presAssocID="{13E6BF2B-54CF-4611-BCFC-20EB51C02797}" presName="arrowAndChildren" presStyleCnt="0"/>
      <dgm:spPr/>
    </dgm:pt>
    <dgm:pt modelId="{B126A41C-FDCE-45F3-A655-A44E04814CFB}" type="pres">
      <dgm:prSet presAssocID="{13E6BF2B-54CF-4611-BCFC-20EB51C02797}" presName="parentTextArrow" presStyleLbl="node1" presStyleIdx="2" presStyleCnt="4"/>
      <dgm:spPr/>
    </dgm:pt>
    <dgm:pt modelId="{2B7944AE-D76B-451B-8969-1DC69607714A}" type="pres">
      <dgm:prSet presAssocID="{4BE97543-582D-44C2-A6A5-90420E79C5BE}" presName="sp" presStyleCnt="0"/>
      <dgm:spPr/>
    </dgm:pt>
    <dgm:pt modelId="{2D8AC57B-AAFA-4E31-9176-33B854BF5D88}" type="pres">
      <dgm:prSet presAssocID="{7160E4D1-375B-41A7-8247-992F4B01C71E}" presName="arrowAndChildren" presStyleCnt="0"/>
      <dgm:spPr/>
    </dgm:pt>
    <dgm:pt modelId="{D9FC254A-AF59-465F-B087-63CB1D528013}" type="pres">
      <dgm:prSet presAssocID="{7160E4D1-375B-41A7-8247-992F4B01C71E}" presName="parentTextArrow" presStyleLbl="node1" presStyleIdx="2" presStyleCnt="4"/>
      <dgm:spPr/>
    </dgm:pt>
    <dgm:pt modelId="{D2CA7AB3-E242-4657-9CF6-1825B9533D20}" type="pres">
      <dgm:prSet presAssocID="{7160E4D1-375B-41A7-8247-992F4B01C71E}" presName="arrow" presStyleLbl="node1" presStyleIdx="3" presStyleCnt="4"/>
      <dgm:spPr/>
    </dgm:pt>
    <dgm:pt modelId="{6EF90231-60EA-4829-BAC8-8F3151702FB6}" type="pres">
      <dgm:prSet presAssocID="{7160E4D1-375B-41A7-8247-992F4B01C71E}" presName="descendantArrow" presStyleCnt="0"/>
      <dgm:spPr/>
    </dgm:pt>
    <dgm:pt modelId="{0AE357BD-71F5-4D44-ABE7-DBC0EAEA5233}" type="pres">
      <dgm:prSet presAssocID="{51E644D8-43A9-4861-B4C0-B3A8D04DE9D8}" presName="childTextArrow" presStyleLbl="fgAccFollowNode1" presStyleIdx="0" presStyleCnt="5">
        <dgm:presLayoutVars>
          <dgm:bulletEnabled val="1"/>
        </dgm:presLayoutVars>
      </dgm:prSet>
      <dgm:spPr/>
    </dgm:pt>
    <dgm:pt modelId="{1B2E215F-36FC-479D-AD07-743E242DAB73}" type="pres">
      <dgm:prSet presAssocID="{2CD18C22-F235-473E-8DEF-E0E4A3258DFA}" presName="childTextArrow" presStyleLbl="fgAccFollowNode1" presStyleIdx="1" presStyleCnt="5">
        <dgm:presLayoutVars>
          <dgm:bulletEnabled val="1"/>
        </dgm:presLayoutVars>
      </dgm:prSet>
      <dgm:spPr/>
    </dgm:pt>
    <dgm:pt modelId="{69DE4131-75D3-4824-9633-133A6FB7D2BE}" type="pres">
      <dgm:prSet presAssocID="{FB46D0D4-1046-487A-B43B-690A604CAF8F}" presName="childTextArrow" presStyleLbl="fgAccFollowNode1" presStyleIdx="2" presStyleCnt="5">
        <dgm:presLayoutVars>
          <dgm:bulletEnabled val="1"/>
        </dgm:presLayoutVars>
      </dgm:prSet>
      <dgm:spPr/>
    </dgm:pt>
    <dgm:pt modelId="{3DA93351-8679-49AD-B18C-9C5B98CD4B80}" type="pres">
      <dgm:prSet presAssocID="{C700F076-ECCD-4F29-93B9-5AA039A8A06A}" presName="childTextArrow" presStyleLbl="fgAccFollowNode1" presStyleIdx="3" presStyleCnt="5">
        <dgm:presLayoutVars>
          <dgm:bulletEnabled val="1"/>
        </dgm:presLayoutVars>
      </dgm:prSet>
      <dgm:spPr/>
    </dgm:pt>
    <dgm:pt modelId="{08418FCC-94DF-44D9-B84D-1E13D48E596C}" type="pres">
      <dgm:prSet presAssocID="{121D9A23-5D39-44C7-9148-27207E49AD64}" presName="childTextArrow" presStyleLbl="fgAccFollowNode1" presStyleIdx="4" presStyleCnt="5">
        <dgm:presLayoutVars>
          <dgm:bulletEnabled val="1"/>
        </dgm:presLayoutVars>
      </dgm:prSet>
      <dgm:spPr/>
    </dgm:pt>
  </dgm:ptLst>
  <dgm:cxnLst>
    <dgm:cxn modelId="{32436703-BE36-46F6-B573-4D1B3F0127D4}" srcId="{7160E4D1-375B-41A7-8247-992F4B01C71E}" destId="{2CD18C22-F235-473E-8DEF-E0E4A3258DFA}" srcOrd="1" destOrd="0" parTransId="{20D61C3E-A1A8-4772-A25C-5FA0F3268937}" sibTransId="{1F8F3579-2ABF-4435-AD4C-9C7FECB64CAF}"/>
    <dgm:cxn modelId="{35BA3113-A361-4B3B-BC89-2975ADA865F2}" type="presOf" srcId="{19BF255C-AF0B-4F3B-BABE-58AF13AB06DB}" destId="{70D6F5C1-7471-4EE5-AE69-40B59A5AF735}" srcOrd="0" destOrd="0" presId="urn:microsoft.com/office/officeart/2005/8/layout/process4"/>
    <dgm:cxn modelId="{8A6BF628-B8AF-4154-BE5A-0B4CC5AE45DF}" srcId="{7160E4D1-375B-41A7-8247-992F4B01C71E}" destId="{FB46D0D4-1046-487A-B43B-690A604CAF8F}" srcOrd="2" destOrd="0" parTransId="{E57CB191-81D4-4184-807D-EA490C49CB5E}" sibTransId="{8D424D90-4300-43DD-9368-D13B7B52247E}"/>
    <dgm:cxn modelId="{11495C3E-CC1D-4196-BF32-95C0C9C15A88}" type="presOf" srcId="{7160E4D1-375B-41A7-8247-992F4B01C71E}" destId="{D9FC254A-AF59-465F-B087-63CB1D528013}" srcOrd="0" destOrd="0" presId="urn:microsoft.com/office/officeart/2005/8/layout/process4"/>
    <dgm:cxn modelId="{47B2725D-A4E6-45E7-8901-769980FF4CCE}" type="presOf" srcId="{2CD18C22-F235-473E-8DEF-E0E4A3258DFA}" destId="{1B2E215F-36FC-479D-AD07-743E242DAB73}" srcOrd="0" destOrd="0" presId="urn:microsoft.com/office/officeart/2005/8/layout/process4"/>
    <dgm:cxn modelId="{3DB54F71-08AB-4233-BA4D-21970FC2A131}" srcId="{BBBD076B-A873-469E-B806-FAC2E8C03CD2}" destId="{7F400AB6-7A0B-4598-8C38-83D8AD4F507E}" srcOrd="3" destOrd="0" parTransId="{309C4681-2105-4A71-8302-7C84AFD62398}" sibTransId="{77E0F763-FDC9-48A0-B0F5-EB9C79E6A9B1}"/>
    <dgm:cxn modelId="{EB4DD672-4C2A-4969-ABA5-D55C0C65F842}" type="presOf" srcId="{7F400AB6-7A0B-4598-8C38-83D8AD4F507E}" destId="{BB8FD4A3-1588-4D0C-8FB8-058AD1DCB0FE}" srcOrd="0" destOrd="0" presId="urn:microsoft.com/office/officeart/2005/8/layout/process4"/>
    <dgm:cxn modelId="{0377FC56-5B45-4D25-BCC3-A785380561B3}" srcId="{7160E4D1-375B-41A7-8247-992F4B01C71E}" destId="{51E644D8-43A9-4861-B4C0-B3A8D04DE9D8}" srcOrd="0" destOrd="0" parTransId="{2E1B082D-DA21-459B-B379-19B1448D3647}" sibTransId="{595E8740-65D8-4BE0-A256-422D9495CABE}"/>
    <dgm:cxn modelId="{9617F959-B5DB-475D-BF71-C83F89850335}" srcId="{7160E4D1-375B-41A7-8247-992F4B01C71E}" destId="{C700F076-ECCD-4F29-93B9-5AA039A8A06A}" srcOrd="3" destOrd="0" parTransId="{7E7F4256-42EE-44E3-94C1-5F89E3E7FEE3}" sibTransId="{340BF57E-567E-49F1-B38C-D68E0A3C9B72}"/>
    <dgm:cxn modelId="{2A0FC984-578D-4681-9815-FFFDA3EF887B}" type="presOf" srcId="{BBBD076B-A873-469E-B806-FAC2E8C03CD2}" destId="{57BA1DBB-3CB3-4AB3-8683-E81B9073DE61}" srcOrd="0" destOrd="0" presId="urn:microsoft.com/office/officeart/2005/8/layout/process4"/>
    <dgm:cxn modelId="{19721F93-9A53-4A4C-A139-CEE6D87A0D0F}" srcId="{BBBD076B-A873-469E-B806-FAC2E8C03CD2}" destId="{19BF255C-AF0B-4F3B-BABE-58AF13AB06DB}" srcOrd="2" destOrd="0" parTransId="{2252D317-86F3-462C-9029-148B719B3706}" sibTransId="{C6E2DE2B-1DD7-4929-A141-0D845C3229B2}"/>
    <dgm:cxn modelId="{34AAE995-0FFC-4BFB-BECF-2B95A120593B}" type="presOf" srcId="{13E6BF2B-54CF-4611-BCFC-20EB51C02797}" destId="{B126A41C-FDCE-45F3-A655-A44E04814CFB}" srcOrd="0" destOrd="0" presId="urn:microsoft.com/office/officeart/2005/8/layout/process4"/>
    <dgm:cxn modelId="{E04E9399-BD5D-4A12-A9A1-32202FCCABCF}" type="presOf" srcId="{7160E4D1-375B-41A7-8247-992F4B01C71E}" destId="{D2CA7AB3-E242-4657-9CF6-1825B9533D20}" srcOrd="1" destOrd="0" presId="urn:microsoft.com/office/officeart/2005/8/layout/process4"/>
    <dgm:cxn modelId="{9B8223A6-170A-4821-AFD6-4A5AB5423778}" srcId="{BBBD076B-A873-469E-B806-FAC2E8C03CD2}" destId="{13E6BF2B-54CF-4611-BCFC-20EB51C02797}" srcOrd="1" destOrd="0" parTransId="{95740C3D-8988-44FB-A83C-30562641905E}" sibTransId="{A3AB6939-2111-4435-8856-3B43538657DA}"/>
    <dgm:cxn modelId="{482A27B2-8A81-4B59-AED7-AB719BFBA54A}" srcId="{BBBD076B-A873-469E-B806-FAC2E8C03CD2}" destId="{7160E4D1-375B-41A7-8247-992F4B01C71E}" srcOrd="0" destOrd="0" parTransId="{1BC31293-42B3-431F-A4CF-A96B66C0341C}" sibTransId="{4BE97543-582D-44C2-A6A5-90420E79C5BE}"/>
    <dgm:cxn modelId="{14A732D5-2556-4294-9F20-26BF2E29B955}" type="presOf" srcId="{51E644D8-43A9-4861-B4C0-B3A8D04DE9D8}" destId="{0AE357BD-71F5-4D44-ABE7-DBC0EAEA5233}" srcOrd="0" destOrd="0" presId="urn:microsoft.com/office/officeart/2005/8/layout/process4"/>
    <dgm:cxn modelId="{E77609DD-AB91-44A8-A718-8C95B9CE1B74}" type="presOf" srcId="{FB46D0D4-1046-487A-B43B-690A604CAF8F}" destId="{69DE4131-75D3-4824-9633-133A6FB7D2BE}" srcOrd="0" destOrd="0" presId="urn:microsoft.com/office/officeart/2005/8/layout/process4"/>
    <dgm:cxn modelId="{B082B1E1-2DBA-4841-824F-08BB3501914E}" type="presOf" srcId="{121D9A23-5D39-44C7-9148-27207E49AD64}" destId="{08418FCC-94DF-44D9-B84D-1E13D48E596C}" srcOrd="0" destOrd="0" presId="urn:microsoft.com/office/officeart/2005/8/layout/process4"/>
    <dgm:cxn modelId="{045DA8E7-1073-462B-BDAE-7CE089E6AF2E}" srcId="{7160E4D1-375B-41A7-8247-992F4B01C71E}" destId="{121D9A23-5D39-44C7-9148-27207E49AD64}" srcOrd="4" destOrd="0" parTransId="{ACCA2A69-FECA-4CDC-AD2D-A67C20C770BA}" sibTransId="{B9C5F040-39CC-4858-A4D3-3B461FC29E51}"/>
    <dgm:cxn modelId="{91DBACEF-42DC-4F52-B407-BE0AB6C2B479}" type="presOf" srcId="{C700F076-ECCD-4F29-93B9-5AA039A8A06A}" destId="{3DA93351-8679-49AD-B18C-9C5B98CD4B80}" srcOrd="0" destOrd="0" presId="urn:microsoft.com/office/officeart/2005/8/layout/process4"/>
    <dgm:cxn modelId="{5CE917BC-0BE5-44F8-8481-1DC5D4063D9B}" type="presParOf" srcId="{57BA1DBB-3CB3-4AB3-8683-E81B9073DE61}" destId="{1C98D386-D885-4E2B-8C14-3F12DFF43088}" srcOrd="0" destOrd="0" presId="urn:microsoft.com/office/officeart/2005/8/layout/process4"/>
    <dgm:cxn modelId="{42952916-C3F9-4E6E-8EF1-A16EE678797F}" type="presParOf" srcId="{1C98D386-D885-4E2B-8C14-3F12DFF43088}" destId="{BB8FD4A3-1588-4D0C-8FB8-058AD1DCB0FE}" srcOrd="0" destOrd="0" presId="urn:microsoft.com/office/officeart/2005/8/layout/process4"/>
    <dgm:cxn modelId="{5CEF7FA0-3DD8-45B5-9D7A-C0072FA3E67B}" type="presParOf" srcId="{57BA1DBB-3CB3-4AB3-8683-E81B9073DE61}" destId="{2DEC0E6A-4967-414A-8283-E4A7B1AE04E1}" srcOrd="1" destOrd="0" presId="urn:microsoft.com/office/officeart/2005/8/layout/process4"/>
    <dgm:cxn modelId="{12CA29A9-2F0F-466F-9499-08334D782095}" type="presParOf" srcId="{57BA1DBB-3CB3-4AB3-8683-E81B9073DE61}" destId="{A8D998BE-3524-42C6-AA7B-7C4DF1EFFB53}" srcOrd="2" destOrd="0" presId="urn:microsoft.com/office/officeart/2005/8/layout/process4"/>
    <dgm:cxn modelId="{F968313C-2B6A-499F-8A1A-798B36B2852A}" type="presParOf" srcId="{A8D998BE-3524-42C6-AA7B-7C4DF1EFFB53}" destId="{70D6F5C1-7471-4EE5-AE69-40B59A5AF735}" srcOrd="0" destOrd="0" presId="urn:microsoft.com/office/officeart/2005/8/layout/process4"/>
    <dgm:cxn modelId="{504CBBE0-788D-4572-8AF9-019F1016D4F8}" type="presParOf" srcId="{57BA1DBB-3CB3-4AB3-8683-E81B9073DE61}" destId="{8DC0D74F-0DC4-4D20-9F17-1B6895B6528D}" srcOrd="3" destOrd="0" presId="urn:microsoft.com/office/officeart/2005/8/layout/process4"/>
    <dgm:cxn modelId="{04764A46-3EF9-4C4D-B0C8-64419C715121}" type="presParOf" srcId="{57BA1DBB-3CB3-4AB3-8683-E81B9073DE61}" destId="{D23650D5-4FE1-4C21-9DDA-F026503CCD08}" srcOrd="4" destOrd="0" presId="urn:microsoft.com/office/officeart/2005/8/layout/process4"/>
    <dgm:cxn modelId="{8D942BE6-853F-4064-8EEE-13F392DCA36F}" type="presParOf" srcId="{D23650D5-4FE1-4C21-9DDA-F026503CCD08}" destId="{B126A41C-FDCE-45F3-A655-A44E04814CFB}" srcOrd="0" destOrd="0" presId="urn:microsoft.com/office/officeart/2005/8/layout/process4"/>
    <dgm:cxn modelId="{A70E3DC8-AFA4-4DB5-92EC-94812F06F3C3}" type="presParOf" srcId="{57BA1DBB-3CB3-4AB3-8683-E81B9073DE61}" destId="{2B7944AE-D76B-451B-8969-1DC69607714A}" srcOrd="5" destOrd="0" presId="urn:microsoft.com/office/officeart/2005/8/layout/process4"/>
    <dgm:cxn modelId="{4F8A0579-8946-4B9F-9960-D705C0987F4D}" type="presParOf" srcId="{57BA1DBB-3CB3-4AB3-8683-E81B9073DE61}" destId="{2D8AC57B-AAFA-4E31-9176-33B854BF5D88}" srcOrd="6" destOrd="0" presId="urn:microsoft.com/office/officeart/2005/8/layout/process4"/>
    <dgm:cxn modelId="{5BD77627-38ED-409B-99AB-C68ED038BFA2}" type="presParOf" srcId="{2D8AC57B-AAFA-4E31-9176-33B854BF5D88}" destId="{D9FC254A-AF59-465F-B087-63CB1D528013}" srcOrd="0" destOrd="0" presId="urn:microsoft.com/office/officeart/2005/8/layout/process4"/>
    <dgm:cxn modelId="{A78772B3-B292-4466-9CF9-0B0B77A8A65E}" type="presParOf" srcId="{2D8AC57B-AAFA-4E31-9176-33B854BF5D88}" destId="{D2CA7AB3-E242-4657-9CF6-1825B9533D20}" srcOrd="1" destOrd="0" presId="urn:microsoft.com/office/officeart/2005/8/layout/process4"/>
    <dgm:cxn modelId="{81B3E655-CD8F-4169-AF3C-2C7B820A541B}" type="presParOf" srcId="{2D8AC57B-AAFA-4E31-9176-33B854BF5D88}" destId="{6EF90231-60EA-4829-BAC8-8F3151702FB6}" srcOrd="2" destOrd="0" presId="urn:microsoft.com/office/officeart/2005/8/layout/process4"/>
    <dgm:cxn modelId="{B6CB9B1D-AF0A-423A-B405-7F4054680CF3}" type="presParOf" srcId="{6EF90231-60EA-4829-BAC8-8F3151702FB6}" destId="{0AE357BD-71F5-4D44-ABE7-DBC0EAEA5233}" srcOrd="0" destOrd="0" presId="urn:microsoft.com/office/officeart/2005/8/layout/process4"/>
    <dgm:cxn modelId="{8344FE98-1EFE-4A90-80B6-7D3DE623CDF0}" type="presParOf" srcId="{6EF90231-60EA-4829-BAC8-8F3151702FB6}" destId="{1B2E215F-36FC-479D-AD07-743E242DAB73}" srcOrd="1" destOrd="0" presId="urn:microsoft.com/office/officeart/2005/8/layout/process4"/>
    <dgm:cxn modelId="{C23FC70D-6191-4AE3-B5FF-1007FB2B0437}" type="presParOf" srcId="{6EF90231-60EA-4829-BAC8-8F3151702FB6}" destId="{69DE4131-75D3-4824-9633-133A6FB7D2BE}" srcOrd="2" destOrd="0" presId="urn:microsoft.com/office/officeart/2005/8/layout/process4"/>
    <dgm:cxn modelId="{EE99EC3A-01D2-4BCC-9A07-7A8FEE7E4A43}" type="presParOf" srcId="{6EF90231-60EA-4829-BAC8-8F3151702FB6}" destId="{3DA93351-8679-49AD-B18C-9C5B98CD4B80}" srcOrd="3" destOrd="0" presId="urn:microsoft.com/office/officeart/2005/8/layout/process4"/>
    <dgm:cxn modelId="{AF2F161E-FD88-4A08-AF00-28F6431394CA}" type="presParOf" srcId="{6EF90231-60EA-4829-BAC8-8F3151702FB6}" destId="{08418FCC-94DF-44D9-B84D-1E13D48E596C}" srcOrd="4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8CA5A0D-826C-4FB7-9FC6-1BD230C50877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283DB915-4A5E-42AF-9253-2356084E1950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GB" b="1" dirty="0"/>
            <a:t>Help the user make future investment decisions</a:t>
          </a:r>
          <a:endParaRPr lang="en-US" b="1" dirty="0"/>
        </a:p>
      </dgm:t>
    </dgm:pt>
    <dgm:pt modelId="{5087F4E3-B6A9-498B-93E0-1E1F37CEF870}" type="parTrans" cxnId="{3657C55C-6C65-446C-B3D3-48EDDE696F1F}">
      <dgm:prSet/>
      <dgm:spPr/>
      <dgm:t>
        <a:bodyPr/>
        <a:lstStyle/>
        <a:p>
          <a:endParaRPr lang="en-US"/>
        </a:p>
      </dgm:t>
    </dgm:pt>
    <dgm:pt modelId="{8FEDEEC8-FE95-40C0-B2A3-E5514CF41A62}" type="sibTrans" cxnId="{3657C55C-6C65-446C-B3D3-48EDDE696F1F}">
      <dgm:prSet phldrT="1" phldr="0"/>
      <dgm:spPr/>
      <dgm:t>
        <a:bodyPr/>
        <a:lstStyle/>
        <a:p>
          <a:endParaRPr lang="en-US"/>
        </a:p>
      </dgm:t>
    </dgm:pt>
    <dgm:pt modelId="{2B2B7B0C-EFDE-4AFA-BABD-DF154401441A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b="0" dirty="0"/>
            <a:t>Provide accurate and helpful information related to the stock</a:t>
          </a:r>
          <a:endParaRPr lang="en-US" b="0" dirty="0"/>
        </a:p>
      </dgm:t>
    </dgm:pt>
    <dgm:pt modelId="{3D30BF9A-C2EC-4A6E-BF94-D6DB024EFBA1}" type="parTrans" cxnId="{5FD9D894-CA0E-402F-A688-C0E963A044EB}">
      <dgm:prSet/>
      <dgm:spPr/>
      <dgm:t>
        <a:bodyPr/>
        <a:lstStyle/>
        <a:p>
          <a:endParaRPr lang="en-US"/>
        </a:p>
      </dgm:t>
    </dgm:pt>
    <dgm:pt modelId="{FF8B3446-185D-4960-8E94-4E43885C9259}" type="sibTrans" cxnId="{5FD9D894-CA0E-402F-A688-C0E963A044EB}">
      <dgm:prSet/>
      <dgm:spPr/>
      <dgm:t>
        <a:bodyPr/>
        <a:lstStyle/>
        <a:p>
          <a:endParaRPr lang="en-US"/>
        </a:p>
      </dgm:t>
    </dgm:pt>
    <dgm:pt modelId="{95733BB9-151F-4C24-A702-85556EF65F96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b="0" dirty="0"/>
            <a:t>Allow the user to search and compare different stocks</a:t>
          </a:r>
          <a:endParaRPr lang="en-US" b="0" dirty="0"/>
        </a:p>
      </dgm:t>
    </dgm:pt>
    <dgm:pt modelId="{4ADD423E-62C2-4FEE-B57E-E26A12D09A28}" type="parTrans" cxnId="{043C1F43-4715-465D-8DD1-B43533181A92}">
      <dgm:prSet/>
      <dgm:spPr/>
      <dgm:t>
        <a:bodyPr/>
        <a:lstStyle/>
        <a:p>
          <a:endParaRPr lang="en-US"/>
        </a:p>
      </dgm:t>
    </dgm:pt>
    <dgm:pt modelId="{0600A6CD-586A-49A8-A07B-21657934A076}" type="sibTrans" cxnId="{043C1F43-4715-465D-8DD1-B43533181A92}">
      <dgm:prSet/>
      <dgm:spPr/>
      <dgm:t>
        <a:bodyPr/>
        <a:lstStyle/>
        <a:p>
          <a:endParaRPr lang="en-US"/>
        </a:p>
      </dgm:t>
    </dgm:pt>
    <dgm:pt modelId="{48312066-5FDD-4F84-923C-D98256DCA3A8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b="0" dirty="0"/>
            <a:t>Provide points for further research</a:t>
          </a:r>
          <a:endParaRPr lang="en-US" b="0" dirty="0"/>
        </a:p>
      </dgm:t>
    </dgm:pt>
    <dgm:pt modelId="{E07DDEFB-0A78-429E-99CC-1081C0B8612A}" type="parTrans" cxnId="{DF2FD528-71A6-42ED-9E68-AC788E670EB1}">
      <dgm:prSet/>
      <dgm:spPr/>
      <dgm:t>
        <a:bodyPr/>
        <a:lstStyle/>
        <a:p>
          <a:endParaRPr lang="en-US"/>
        </a:p>
      </dgm:t>
    </dgm:pt>
    <dgm:pt modelId="{B4B8F2DC-FDE6-4777-BAD4-813C55BF8D2B}" type="sibTrans" cxnId="{DF2FD528-71A6-42ED-9E68-AC788E670EB1}">
      <dgm:prSet/>
      <dgm:spPr/>
      <dgm:t>
        <a:bodyPr/>
        <a:lstStyle/>
        <a:p>
          <a:endParaRPr lang="en-US"/>
        </a:p>
      </dgm:t>
    </dgm:pt>
    <dgm:pt modelId="{C525AF94-2299-4CF3-85AF-7A911E206638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GB"/>
            <a:t>Create a website that is useful for </a:t>
          </a:r>
          <a:r>
            <a:rPr lang="en-GB" b="1"/>
            <a:t>new and experienced investors</a:t>
          </a:r>
          <a:endParaRPr lang="en-US" b="1"/>
        </a:p>
      </dgm:t>
    </dgm:pt>
    <dgm:pt modelId="{AFE30775-04E8-4194-8D3E-0051E3EF0A97}" type="parTrans" cxnId="{9A4B462E-9319-4019-A9C0-4307C4B672B0}">
      <dgm:prSet/>
      <dgm:spPr/>
      <dgm:t>
        <a:bodyPr/>
        <a:lstStyle/>
        <a:p>
          <a:endParaRPr lang="en-US"/>
        </a:p>
      </dgm:t>
    </dgm:pt>
    <dgm:pt modelId="{35BDB1D7-0EA2-4156-BAEF-FF39A5EEE927}" type="sibTrans" cxnId="{9A4B462E-9319-4019-A9C0-4307C4B672B0}">
      <dgm:prSet phldrT="2" phldr="0"/>
      <dgm:spPr/>
      <dgm:t>
        <a:bodyPr/>
        <a:lstStyle/>
        <a:p>
          <a:endParaRPr lang="en-US"/>
        </a:p>
      </dgm:t>
    </dgm:pt>
    <dgm:pt modelId="{D8BB6534-32EF-45F1-9940-8921A3E1AD3F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dirty="0"/>
            <a:t>Perform user testing to make the website as user friendly as possible</a:t>
          </a:r>
          <a:endParaRPr lang="en-US" dirty="0"/>
        </a:p>
      </dgm:t>
    </dgm:pt>
    <dgm:pt modelId="{7CD5E03A-ABF3-4A0D-9C5E-08A33242411B}" type="parTrans" cxnId="{BDB0E2FD-188E-4A66-AF48-5AE8F8C00799}">
      <dgm:prSet/>
      <dgm:spPr/>
      <dgm:t>
        <a:bodyPr/>
        <a:lstStyle/>
        <a:p>
          <a:endParaRPr lang="en-US"/>
        </a:p>
      </dgm:t>
    </dgm:pt>
    <dgm:pt modelId="{39C6264D-E30C-4EEE-8356-C5D094BE86D2}" type="sibTrans" cxnId="{BDB0E2FD-188E-4A66-AF48-5AE8F8C00799}">
      <dgm:prSet/>
      <dgm:spPr/>
      <dgm:t>
        <a:bodyPr/>
        <a:lstStyle/>
        <a:p>
          <a:endParaRPr lang="en-US"/>
        </a:p>
      </dgm:t>
    </dgm:pt>
    <dgm:pt modelId="{B184C3C0-D473-46B4-A037-6C360F1ACA9A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dirty="0"/>
            <a:t>Create a website that can be used as a learning resource</a:t>
          </a:r>
        </a:p>
      </dgm:t>
    </dgm:pt>
    <dgm:pt modelId="{017E203F-7B91-4424-8A0D-DD9D94B76601}" type="parTrans" cxnId="{565BFF3B-7BA6-456C-A901-1D9B80996DA0}">
      <dgm:prSet/>
      <dgm:spPr/>
      <dgm:t>
        <a:bodyPr/>
        <a:lstStyle/>
        <a:p>
          <a:endParaRPr lang="en-US"/>
        </a:p>
      </dgm:t>
    </dgm:pt>
    <dgm:pt modelId="{E4829DC0-F8D7-4A44-B2AC-2F1EFC8EBC51}" type="sibTrans" cxnId="{565BFF3B-7BA6-456C-A901-1D9B80996DA0}">
      <dgm:prSet/>
      <dgm:spPr/>
      <dgm:t>
        <a:bodyPr/>
        <a:lstStyle/>
        <a:p>
          <a:endParaRPr lang="en-US"/>
        </a:p>
      </dgm:t>
    </dgm:pt>
    <dgm:pt modelId="{C378A4E1-5F5D-4E3C-9C75-80DF900D7A58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GB"/>
            <a:t>Write code that is reliable</a:t>
          </a:r>
          <a:endParaRPr lang="en-US"/>
        </a:p>
      </dgm:t>
    </dgm:pt>
    <dgm:pt modelId="{B4C98AC7-DE2C-4922-B3F0-5C0C31B60A7E}" type="parTrans" cxnId="{CC767137-2339-4A49-A385-251135E13267}">
      <dgm:prSet/>
      <dgm:spPr/>
      <dgm:t>
        <a:bodyPr/>
        <a:lstStyle/>
        <a:p>
          <a:endParaRPr lang="en-US"/>
        </a:p>
      </dgm:t>
    </dgm:pt>
    <dgm:pt modelId="{4D5C7D35-CDAD-475D-9FE1-C1581CD2A806}" type="sibTrans" cxnId="{CC767137-2339-4A49-A385-251135E13267}">
      <dgm:prSet phldrT="3" phldr="0"/>
      <dgm:spPr/>
      <dgm:t>
        <a:bodyPr/>
        <a:lstStyle/>
        <a:p>
          <a:endParaRPr lang="en-US"/>
        </a:p>
      </dgm:t>
    </dgm:pt>
    <dgm:pt modelId="{B68EEAF6-6885-44AC-A68F-CD12CFDB8819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b="0" dirty="0"/>
            <a:t>Test the code through unit testing</a:t>
          </a:r>
          <a:endParaRPr lang="en-US" b="0" dirty="0"/>
        </a:p>
      </dgm:t>
    </dgm:pt>
    <dgm:pt modelId="{DB389132-B254-4B05-B0CD-BA4C9652E201}" type="parTrans" cxnId="{D1D33C3F-E98C-4C93-B51F-8F0EE6417420}">
      <dgm:prSet/>
      <dgm:spPr/>
      <dgm:t>
        <a:bodyPr/>
        <a:lstStyle/>
        <a:p>
          <a:endParaRPr lang="en-US"/>
        </a:p>
      </dgm:t>
    </dgm:pt>
    <dgm:pt modelId="{38190955-D881-4885-B3E0-B5D75AF3C119}" type="sibTrans" cxnId="{D1D33C3F-E98C-4C93-B51F-8F0EE6417420}">
      <dgm:prSet/>
      <dgm:spPr/>
      <dgm:t>
        <a:bodyPr/>
        <a:lstStyle/>
        <a:p>
          <a:endParaRPr lang="en-US"/>
        </a:p>
      </dgm:t>
    </dgm:pt>
    <dgm:pt modelId="{170EED11-2544-44C6-92C1-C7789A5BBBEE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GB"/>
            <a:t>Create a database that is </a:t>
          </a:r>
          <a:r>
            <a:rPr lang="en-GB" b="1"/>
            <a:t>scalable</a:t>
          </a:r>
          <a:endParaRPr lang="en-US" b="1"/>
        </a:p>
      </dgm:t>
    </dgm:pt>
    <dgm:pt modelId="{4F4D5A13-8C86-4402-88BF-54E57C6AF990}" type="parTrans" cxnId="{81BF5BFB-9157-45B4-9687-43C4CA27951C}">
      <dgm:prSet/>
      <dgm:spPr/>
      <dgm:t>
        <a:bodyPr/>
        <a:lstStyle/>
        <a:p>
          <a:endParaRPr lang="en-US"/>
        </a:p>
      </dgm:t>
    </dgm:pt>
    <dgm:pt modelId="{BBC5980A-FDF5-4B90-8206-350D27A4C681}" type="sibTrans" cxnId="{81BF5BFB-9157-45B4-9687-43C4CA27951C}">
      <dgm:prSet phldrT="4" phldr="0"/>
      <dgm:spPr/>
      <dgm:t>
        <a:bodyPr/>
        <a:lstStyle/>
        <a:p>
          <a:endParaRPr lang="en-US"/>
        </a:p>
      </dgm:t>
    </dgm:pt>
    <dgm:pt modelId="{291314E2-8057-4CF8-938D-7839C4C7CBC1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b="0" dirty="0"/>
            <a:t>Allow for the database to store information about hundreds of stocks</a:t>
          </a:r>
          <a:endParaRPr lang="en-US" b="0" dirty="0"/>
        </a:p>
      </dgm:t>
    </dgm:pt>
    <dgm:pt modelId="{A3FC4D88-F8A2-4FA4-AE0B-6FEC602EF700}" type="parTrans" cxnId="{1B6A9036-925C-4A9A-84DF-07E2C1C47AD6}">
      <dgm:prSet/>
      <dgm:spPr/>
      <dgm:t>
        <a:bodyPr/>
        <a:lstStyle/>
        <a:p>
          <a:endParaRPr lang="en-US"/>
        </a:p>
      </dgm:t>
    </dgm:pt>
    <dgm:pt modelId="{C1569D0B-BF65-44AA-95DC-0B819D2510F6}" type="sibTrans" cxnId="{1B6A9036-925C-4A9A-84DF-07E2C1C47AD6}">
      <dgm:prSet/>
      <dgm:spPr/>
      <dgm:t>
        <a:bodyPr/>
        <a:lstStyle/>
        <a:p>
          <a:endParaRPr lang="en-US"/>
        </a:p>
      </dgm:t>
    </dgm:pt>
    <dgm:pt modelId="{79DECC21-299C-4439-BC27-CE593E6A7264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b="0" dirty="0"/>
            <a:t>Create a database that allows for quick queries</a:t>
          </a:r>
          <a:endParaRPr lang="en-US" b="0" dirty="0"/>
        </a:p>
      </dgm:t>
    </dgm:pt>
    <dgm:pt modelId="{00E003CE-00BF-4904-8BFF-FBF9CFE520A4}" type="parTrans" cxnId="{D3380529-B2C5-4B27-9D09-CE2560FB9294}">
      <dgm:prSet/>
      <dgm:spPr/>
      <dgm:t>
        <a:bodyPr/>
        <a:lstStyle/>
        <a:p>
          <a:endParaRPr lang="en-US"/>
        </a:p>
      </dgm:t>
    </dgm:pt>
    <dgm:pt modelId="{898E0054-5FA6-4C1F-B122-90FC817AD5DC}" type="sibTrans" cxnId="{D3380529-B2C5-4B27-9D09-CE2560FB9294}">
      <dgm:prSet/>
      <dgm:spPr/>
      <dgm:t>
        <a:bodyPr/>
        <a:lstStyle/>
        <a:p>
          <a:endParaRPr lang="en-US"/>
        </a:p>
      </dgm:t>
    </dgm:pt>
    <dgm:pt modelId="{01992996-C05C-4D0A-A217-4B040150CA9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dirty="0"/>
            <a:t>Write code that can be automated</a:t>
          </a:r>
        </a:p>
      </dgm:t>
    </dgm:pt>
    <dgm:pt modelId="{440897B3-3FC6-4A90-9C70-3084B9E9D305}" type="parTrans" cxnId="{D3CE47C1-B16A-448D-B46A-50EEE718B267}">
      <dgm:prSet/>
      <dgm:spPr/>
      <dgm:t>
        <a:bodyPr/>
        <a:lstStyle/>
        <a:p>
          <a:endParaRPr lang="en-GB"/>
        </a:p>
      </dgm:t>
    </dgm:pt>
    <dgm:pt modelId="{3A8FAD15-8C77-42EB-982B-2D8054C2D1AA}" type="sibTrans" cxnId="{D3CE47C1-B16A-448D-B46A-50EEE718B267}">
      <dgm:prSet/>
      <dgm:spPr/>
      <dgm:t>
        <a:bodyPr/>
        <a:lstStyle/>
        <a:p>
          <a:endParaRPr lang="en-GB"/>
        </a:p>
      </dgm:t>
    </dgm:pt>
    <dgm:pt modelId="{325D3C5B-7330-4E9D-966F-C6FB8D19E2A1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dirty="0"/>
            <a:t>Present the information in visually pleasing way</a:t>
          </a:r>
        </a:p>
      </dgm:t>
    </dgm:pt>
    <dgm:pt modelId="{9D29C724-C849-4BF3-9437-21CB112C1E87}" type="parTrans" cxnId="{B3400209-AAE3-4B36-821D-0A7AEDFAFAA0}">
      <dgm:prSet/>
      <dgm:spPr/>
      <dgm:t>
        <a:bodyPr/>
        <a:lstStyle/>
        <a:p>
          <a:endParaRPr lang="en-GB"/>
        </a:p>
      </dgm:t>
    </dgm:pt>
    <dgm:pt modelId="{77F3AB5F-4EEE-4B76-990E-A9C5A29F1D16}" type="sibTrans" cxnId="{B3400209-AAE3-4B36-821D-0A7AEDFAFAA0}">
      <dgm:prSet/>
      <dgm:spPr/>
      <dgm:t>
        <a:bodyPr/>
        <a:lstStyle/>
        <a:p>
          <a:endParaRPr lang="en-GB"/>
        </a:p>
      </dgm:t>
    </dgm:pt>
    <dgm:pt modelId="{9D48AD78-8308-45E9-8151-2C310584F02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dirty="0"/>
            <a:t>Write can that can efficiently run on home hardware</a:t>
          </a:r>
        </a:p>
        <a:p>
          <a:pPr>
            <a:lnSpc>
              <a:spcPct val="100000"/>
            </a:lnSpc>
          </a:pPr>
          <a:endParaRPr lang="en-US" b="0" dirty="0"/>
        </a:p>
      </dgm:t>
    </dgm:pt>
    <dgm:pt modelId="{22360A9A-32EA-4AD2-911D-1CB120335EEB}" type="parTrans" cxnId="{1E16C5C8-989F-49A5-AD0D-90F18EC5687C}">
      <dgm:prSet/>
      <dgm:spPr/>
      <dgm:t>
        <a:bodyPr/>
        <a:lstStyle/>
        <a:p>
          <a:endParaRPr lang="en-GB"/>
        </a:p>
      </dgm:t>
    </dgm:pt>
    <dgm:pt modelId="{E8B06B19-A6C5-4CF8-9D0E-F90BC2CB0414}" type="sibTrans" cxnId="{1E16C5C8-989F-49A5-AD0D-90F18EC5687C}">
      <dgm:prSet/>
      <dgm:spPr/>
      <dgm:t>
        <a:bodyPr/>
        <a:lstStyle/>
        <a:p>
          <a:endParaRPr lang="en-GB"/>
        </a:p>
      </dgm:t>
    </dgm:pt>
    <dgm:pt modelId="{AF8BFADD-9647-4451-9058-F9B3731833E3}" type="pres">
      <dgm:prSet presAssocID="{38CA5A0D-826C-4FB7-9FC6-1BD230C50877}" presName="root" presStyleCnt="0">
        <dgm:presLayoutVars>
          <dgm:dir/>
          <dgm:resizeHandles val="exact"/>
        </dgm:presLayoutVars>
      </dgm:prSet>
      <dgm:spPr/>
    </dgm:pt>
    <dgm:pt modelId="{A0ACBA00-7F54-41C3-8B66-53C7A9BC1AEF}" type="pres">
      <dgm:prSet presAssocID="{283DB915-4A5E-42AF-9253-2356084E1950}" presName="compNode" presStyleCnt="0"/>
      <dgm:spPr/>
    </dgm:pt>
    <dgm:pt modelId="{DA0B86E6-C995-4E4A-B2EB-FDFD317A996C}" type="pres">
      <dgm:prSet presAssocID="{283DB915-4A5E-42AF-9253-2356084E1950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55D7494A-053C-4BF2-B011-AC0D56696A5A}" type="pres">
      <dgm:prSet presAssocID="{283DB915-4A5E-42AF-9253-2356084E1950}" presName="iconSpace" presStyleCnt="0"/>
      <dgm:spPr/>
    </dgm:pt>
    <dgm:pt modelId="{64A7F049-893F-42F6-8403-BF92B3C848AF}" type="pres">
      <dgm:prSet presAssocID="{283DB915-4A5E-42AF-9253-2356084E1950}" presName="parTx" presStyleLbl="revTx" presStyleIdx="0" presStyleCnt="8">
        <dgm:presLayoutVars>
          <dgm:chMax val="0"/>
          <dgm:chPref val="0"/>
        </dgm:presLayoutVars>
      </dgm:prSet>
      <dgm:spPr/>
    </dgm:pt>
    <dgm:pt modelId="{126F5A90-691C-4D56-B252-767F800C39EA}" type="pres">
      <dgm:prSet presAssocID="{283DB915-4A5E-42AF-9253-2356084E1950}" presName="txSpace" presStyleCnt="0"/>
      <dgm:spPr/>
    </dgm:pt>
    <dgm:pt modelId="{144E069C-78D4-4ACC-9A32-E6D02FA9D5A9}" type="pres">
      <dgm:prSet presAssocID="{283DB915-4A5E-42AF-9253-2356084E1950}" presName="desTx" presStyleLbl="revTx" presStyleIdx="1" presStyleCnt="8">
        <dgm:presLayoutVars/>
      </dgm:prSet>
      <dgm:spPr/>
    </dgm:pt>
    <dgm:pt modelId="{69B9A0E4-443B-4900-9370-328D3331EFDB}" type="pres">
      <dgm:prSet presAssocID="{8FEDEEC8-FE95-40C0-B2A3-E5514CF41A62}" presName="sibTrans" presStyleCnt="0"/>
      <dgm:spPr/>
    </dgm:pt>
    <dgm:pt modelId="{EE821278-C786-465F-953A-C23B65F8AE20}" type="pres">
      <dgm:prSet presAssocID="{C525AF94-2299-4CF3-85AF-7A911E206638}" presName="compNode" presStyleCnt="0"/>
      <dgm:spPr/>
    </dgm:pt>
    <dgm:pt modelId="{30E6D672-36DC-416E-89EB-311F21FC545C}" type="pres">
      <dgm:prSet presAssocID="{C525AF94-2299-4CF3-85AF-7A911E206638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aptop"/>
        </a:ext>
      </dgm:extLst>
    </dgm:pt>
    <dgm:pt modelId="{7EE80E68-5272-49B4-9A15-B53E30A8B79E}" type="pres">
      <dgm:prSet presAssocID="{C525AF94-2299-4CF3-85AF-7A911E206638}" presName="iconSpace" presStyleCnt="0"/>
      <dgm:spPr/>
    </dgm:pt>
    <dgm:pt modelId="{FC4C22D7-8D6D-4596-B6A4-88CF8E22A956}" type="pres">
      <dgm:prSet presAssocID="{C525AF94-2299-4CF3-85AF-7A911E206638}" presName="parTx" presStyleLbl="revTx" presStyleIdx="2" presStyleCnt="8">
        <dgm:presLayoutVars>
          <dgm:chMax val="0"/>
          <dgm:chPref val="0"/>
        </dgm:presLayoutVars>
      </dgm:prSet>
      <dgm:spPr/>
    </dgm:pt>
    <dgm:pt modelId="{DF677F89-D23A-42E8-A0DF-C8BB78D62F67}" type="pres">
      <dgm:prSet presAssocID="{C525AF94-2299-4CF3-85AF-7A911E206638}" presName="txSpace" presStyleCnt="0"/>
      <dgm:spPr/>
    </dgm:pt>
    <dgm:pt modelId="{A0C98C1D-5312-48EF-AA84-B734EFF9B82F}" type="pres">
      <dgm:prSet presAssocID="{C525AF94-2299-4CF3-85AF-7A911E206638}" presName="desTx" presStyleLbl="revTx" presStyleIdx="3" presStyleCnt="8">
        <dgm:presLayoutVars/>
      </dgm:prSet>
      <dgm:spPr/>
    </dgm:pt>
    <dgm:pt modelId="{73107D10-AF16-4F2A-94EA-2F9147F921A5}" type="pres">
      <dgm:prSet presAssocID="{35BDB1D7-0EA2-4156-BAEF-FF39A5EEE927}" presName="sibTrans" presStyleCnt="0"/>
      <dgm:spPr/>
    </dgm:pt>
    <dgm:pt modelId="{8D60D962-8246-4E16-A00B-E849CFA61E35}" type="pres">
      <dgm:prSet presAssocID="{C378A4E1-5F5D-4E3C-9C75-80DF900D7A58}" presName="compNode" presStyleCnt="0"/>
      <dgm:spPr/>
    </dgm:pt>
    <dgm:pt modelId="{C7D4B495-1711-4653-AB6E-4D08F00FD980}" type="pres">
      <dgm:prSet presAssocID="{C378A4E1-5F5D-4E3C-9C75-80DF900D7A58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202F7498-7C3B-43B4-BAD0-508580584381}" type="pres">
      <dgm:prSet presAssocID="{C378A4E1-5F5D-4E3C-9C75-80DF900D7A58}" presName="iconSpace" presStyleCnt="0"/>
      <dgm:spPr/>
    </dgm:pt>
    <dgm:pt modelId="{D4B35275-1CF7-4758-9A11-3E9D2EEDFEB1}" type="pres">
      <dgm:prSet presAssocID="{C378A4E1-5F5D-4E3C-9C75-80DF900D7A58}" presName="parTx" presStyleLbl="revTx" presStyleIdx="4" presStyleCnt="8">
        <dgm:presLayoutVars>
          <dgm:chMax val="0"/>
          <dgm:chPref val="0"/>
        </dgm:presLayoutVars>
      </dgm:prSet>
      <dgm:spPr/>
    </dgm:pt>
    <dgm:pt modelId="{60FCF0B7-C7B2-48BA-B5A2-BC6957DC94C3}" type="pres">
      <dgm:prSet presAssocID="{C378A4E1-5F5D-4E3C-9C75-80DF900D7A58}" presName="txSpace" presStyleCnt="0"/>
      <dgm:spPr/>
    </dgm:pt>
    <dgm:pt modelId="{A54B278C-233F-4B86-8703-A68F8655D75B}" type="pres">
      <dgm:prSet presAssocID="{C378A4E1-5F5D-4E3C-9C75-80DF900D7A58}" presName="desTx" presStyleLbl="revTx" presStyleIdx="5" presStyleCnt="8">
        <dgm:presLayoutVars/>
      </dgm:prSet>
      <dgm:spPr/>
    </dgm:pt>
    <dgm:pt modelId="{F026D6E0-8725-4D61-9DF9-4725DC5C4955}" type="pres">
      <dgm:prSet presAssocID="{4D5C7D35-CDAD-475D-9FE1-C1581CD2A806}" presName="sibTrans" presStyleCnt="0"/>
      <dgm:spPr/>
    </dgm:pt>
    <dgm:pt modelId="{89E5CD65-5AEE-4D62-9C6A-602B5842401C}" type="pres">
      <dgm:prSet presAssocID="{170EED11-2544-44C6-92C1-C7789A5BBBEE}" presName="compNode" presStyleCnt="0"/>
      <dgm:spPr/>
    </dgm:pt>
    <dgm:pt modelId="{42F06A21-881F-4D5A-AC12-28B1A13E2F7E}" type="pres">
      <dgm:prSet presAssocID="{170EED11-2544-44C6-92C1-C7789A5BBBEE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2760EE5B-6B9A-46BE-A1E8-E278F6CB2935}" type="pres">
      <dgm:prSet presAssocID="{170EED11-2544-44C6-92C1-C7789A5BBBEE}" presName="iconSpace" presStyleCnt="0"/>
      <dgm:spPr/>
    </dgm:pt>
    <dgm:pt modelId="{A5B1A827-9A01-4595-8E24-C0991352D886}" type="pres">
      <dgm:prSet presAssocID="{170EED11-2544-44C6-92C1-C7789A5BBBEE}" presName="parTx" presStyleLbl="revTx" presStyleIdx="6" presStyleCnt="8">
        <dgm:presLayoutVars>
          <dgm:chMax val="0"/>
          <dgm:chPref val="0"/>
        </dgm:presLayoutVars>
      </dgm:prSet>
      <dgm:spPr/>
    </dgm:pt>
    <dgm:pt modelId="{CE121FA5-21C0-470D-B201-0D18A7C97D5B}" type="pres">
      <dgm:prSet presAssocID="{170EED11-2544-44C6-92C1-C7789A5BBBEE}" presName="txSpace" presStyleCnt="0"/>
      <dgm:spPr/>
    </dgm:pt>
    <dgm:pt modelId="{4D250C78-27A9-4F15-B632-54E5C2C5E317}" type="pres">
      <dgm:prSet presAssocID="{170EED11-2544-44C6-92C1-C7789A5BBBEE}" presName="desTx" presStyleLbl="revTx" presStyleIdx="7" presStyleCnt="8">
        <dgm:presLayoutVars/>
      </dgm:prSet>
      <dgm:spPr/>
    </dgm:pt>
  </dgm:ptLst>
  <dgm:cxnLst>
    <dgm:cxn modelId="{B3400209-AAE3-4B36-821D-0A7AEDFAFAA0}" srcId="{C525AF94-2299-4CF3-85AF-7A911E206638}" destId="{325D3C5B-7330-4E9D-966F-C6FB8D19E2A1}" srcOrd="2" destOrd="0" parTransId="{9D29C724-C849-4BF3-9437-21CB112C1E87}" sibTransId="{77F3AB5F-4EEE-4B76-990E-A9C5A29F1D16}"/>
    <dgm:cxn modelId="{DF2FD528-71A6-42ED-9E68-AC788E670EB1}" srcId="{283DB915-4A5E-42AF-9253-2356084E1950}" destId="{48312066-5FDD-4F84-923C-D98256DCA3A8}" srcOrd="2" destOrd="0" parTransId="{E07DDEFB-0A78-429E-99CC-1081C0B8612A}" sibTransId="{B4B8F2DC-FDE6-4777-BAD4-813C55BF8D2B}"/>
    <dgm:cxn modelId="{D3380529-B2C5-4B27-9D09-CE2560FB9294}" srcId="{170EED11-2544-44C6-92C1-C7789A5BBBEE}" destId="{79DECC21-299C-4439-BC27-CE593E6A7264}" srcOrd="1" destOrd="0" parTransId="{00E003CE-00BF-4904-8BFF-FBF9CFE520A4}" sibTransId="{898E0054-5FA6-4C1F-B122-90FC817AD5DC}"/>
    <dgm:cxn modelId="{271A342C-C1E2-4F0E-B56C-FAAF5E6A6B50}" type="presOf" srcId="{9D48AD78-8308-45E9-8151-2C310584F024}" destId="{A54B278C-233F-4B86-8703-A68F8655D75B}" srcOrd="0" destOrd="2" presId="urn:microsoft.com/office/officeart/2018/5/layout/CenteredIconLabelDescriptionList"/>
    <dgm:cxn modelId="{9A4B462E-9319-4019-A9C0-4307C4B672B0}" srcId="{38CA5A0D-826C-4FB7-9FC6-1BD230C50877}" destId="{C525AF94-2299-4CF3-85AF-7A911E206638}" srcOrd="1" destOrd="0" parTransId="{AFE30775-04E8-4194-8D3E-0051E3EF0A97}" sibTransId="{35BDB1D7-0EA2-4156-BAEF-FF39A5EEE927}"/>
    <dgm:cxn modelId="{1B6A9036-925C-4A9A-84DF-07E2C1C47AD6}" srcId="{170EED11-2544-44C6-92C1-C7789A5BBBEE}" destId="{291314E2-8057-4CF8-938D-7839C4C7CBC1}" srcOrd="0" destOrd="0" parTransId="{A3FC4D88-F8A2-4FA4-AE0B-6FEC602EF700}" sibTransId="{C1569D0B-BF65-44AA-95DC-0B819D2510F6}"/>
    <dgm:cxn modelId="{1504FE36-AA41-4D2D-B41C-2D43A1D94B63}" type="presOf" srcId="{170EED11-2544-44C6-92C1-C7789A5BBBEE}" destId="{A5B1A827-9A01-4595-8E24-C0991352D886}" srcOrd="0" destOrd="0" presId="urn:microsoft.com/office/officeart/2018/5/layout/CenteredIconLabelDescriptionList"/>
    <dgm:cxn modelId="{CC767137-2339-4A49-A385-251135E13267}" srcId="{38CA5A0D-826C-4FB7-9FC6-1BD230C50877}" destId="{C378A4E1-5F5D-4E3C-9C75-80DF900D7A58}" srcOrd="2" destOrd="0" parTransId="{B4C98AC7-DE2C-4922-B3F0-5C0C31B60A7E}" sibTransId="{4D5C7D35-CDAD-475D-9FE1-C1581CD2A806}"/>
    <dgm:cxn modelId="{565BFF3B-7BA6-456C-A901-1D9B80996DA0}" srcId="{C525AF94-2299-4CF3-85AF-7A911E206638}" destId="{B184C3C0-D473-46B4-A037-6C360F1ACA9A}" srcOrd="1" destOrd="0" parTransId="{017E203F-7B91-4424-8A0D-DD9D94B76601}" sibTransId="{E4829DC0-F8D7-4A44-B2AC-2F1EFC8EBC51}"/>
    <dgm:cxn modelId="{D1D33C3F-E98C-4C93-B51F-8F0EE6417420}" srcId="{C378A4E1-5F5D-4E3C-9C75-80DF900D7A58}" destId="{B68EEAF6-6885-44AC-A68F-CD12CFDB8819}" srcOrd="0" destOrd="0" parTransId="{DB389132-B254-4B05-B0CD-BA4C9652E201}" sibTransId="{38190955-D881-4885-B3E0-B5D75AF3C119}"/>
    <dgm:cxn modelId="{3657C55C-6C65-446C-B3D3-48EDDE696F1F}" srcId="{38CA5A0D-826C-4FB7-9FC6-1BD230C50877}" destId="{283DB915-4A5E-42AF-9253-2356084E1950}" srcOrd="0" destOrd="0" parTransId="{5087F4E3-B6A9-498B-93E0-1E1F37CEF870}" sibTransId="{8FEDEEC8-FE95-40C0-B2A3-E5514CF41A62}"/>
    <dgm:cxn modelId="{27119660-6242-428D-938F-62FC02FB0BDD}" type="presOf" srcId="{283DB915-4A5E-42AF-9253-2356084E1950}" destId="{64A7F049-893F-42F6-8403-BF92B3C848AF}" srcOrd="0" destOrd="0" presId="urn:microsoft.com/office/officeart/2018/5/layout/CenteredIconLabelDescriptionList"/>
    <dgm:cxn modelId="{043C1F43-4715-465D-8DD1-B43533181A92}" srcId="{283DB915-4A5E-42AF-9253-2356084E1950}" destId="{95733BB9-151F-4C24-A702-85556EF65F96}" srcOrd="1" destOrd="0" parTransId="{4ADD423E-62C2-4FEE-B57E-E26A12D09A28}" sibTransId="{0600A6CD-586A-49A8-A07B-21657934A076}"/>
    <dgm:cxn modelId="{66D38B46-E81A-48E1-8E41-FE36D2F88331}" type="presOf" srcId="{95733BB9-151F-4C24-A702-85556EF65F96}" destId="{144E069C-78D4-4ACC-9A32-E6D02FA9D5A9}" srcOrd="0" destOrd="1" presId="urn:microsoft.com/office/officeart/2018/5/layout/CenteredIconLabelDescriptionList"/>
    <dgm:cxn modelId="{28D23575-4402-41B9-AF97-F1EAF201AC91}" type="presOf" srcId="{325D3C5B-7330-4E9D-966F-C6FB8D19E2A1}" destId="{A0C98C1D-5312-48EF-AA84-B734EFF9B82F}" srcOrd="0" destOrd="2" presId="urn:microsoft.com/office/officeart/2018/5/layout/CenteredIconLabelDescriptionList"/>
    <dgm:cxn modelId="{E49DFA57-E3AA-44CF-8C95-F330CB114E27}" type="presOf" srcId="{01992996-C05C-4D0A-A217-4B040150CA9B}" destId="{A54B278C-233F-4B86-8703-A68F8655D75B}" srcOrd="0" destOrd="1" presId="urn:microsoft.com/office/officeart/2018/5/layout/CenteredIconLabelDescriptionList"/>
    <dgm:cxn modelId="{40A90084-18FC-4B4E-AF7A-FC2D28E0FEF0}" type="presOf" srcId="{B68EEAF6-6885-44AC-A68F-CD12CFDB8819}" destId="{A54B278C-233F-4B86-8703-A68F8655D75B}" srcOrd="0" destOrd="0" presId="urn:microsoft.com/office/officeart/2018/5/layout/CenteredIconLabelDescriptionList"/>
    <dgm:cxn modelId="{6D03098D-6F62-42A6-BB77-43A17A73DEF5}" type="presOf" srcId="{38CA5A0D-826C-4FB7-9FC6-1BD230C50877}" destId="{AF8BFADD-9647-4451-9058-F9B3731833E3}" srcOrd="0" destOrd="0" presId="urn:microsoft.com/office/officeart/2018/5/layout/CenteredIconLabelDescriptionList"/>
    <dgm:cxn modelId="{5FD9D894-CA0E-402F-A688-C0E963A044EB}" srcId="{283DB915-4A5E-42AF-9253-2356084E1950}" destId="{2B2B7B0C-EFDE-4AFA-BABD-DF154401441A}" srcOrd="0" destOrd="0" parTransId="{3D30BF9A-C2EC-4A6E-BF94-D6DB024EFBA1}" sibTransId="{FF8B3446-185D-4960-8E94-4E43885C9259}"/>
    <dgm:cxn modelId="{C987DD9E-CF19-4E3F-84B2-2E48204CE9E3}" type="presOf" srcId="{2B2B7B0C-EFDE-4AFA-BABD-DF154401441A}" destId="{144E069C-78D4-4ACC-9A32-E6D02FA9D5A9}" srcOrd="0" destOrd="0" presId="urn:microsoft.com/office/officeart/2018/5/layout/CenteredIconLabelDescriptionList"/>
    <dgm:cxn modelId="{7B8F3F9F-8AC2-4A98-8D1E-562794E5E9DE}" type="presOf" srcId="{79DECC21-299C-4439-BC27-CE593E6A7264}" destId="{4D250C78-27A9-4F15-B632-54E5C2C5E317}" srcOrd="0" destOrd="1" presId="urn:microsoft.com/office/officeart/2018/5/layout/CenteredIconLabelDescriptionList"/>
    <dgm:cxn modelId="{1086DAB4-5684-48FB-BC95-9BCBDE5319AE}" type="presOf" srcId="{291314E2-8057-4CF8-938D-7839C4C7CBC1}" destId="{4D250C78-27A9-4F15-B632-54E5C2C5E317}" srcOrd="0" destOrd="0" presId="urn:microsoft.com/office/officeart/2018/5/layout/CenteredIconLabelDescriptionList"/>
    <dgm:cxn modelId="{AD428BB7-1379-468B-B82D-87849A5E9E2A}" type="presOf" srcId="{D8BB6534-32EF-45F1-9940-8921A3E1AD3F}" destId="{A0C98C1D-5312-48EF-AA84-B734EFF9B82F}" srcOrd="0" destOrd="0" presId="urn:microsoft.com/office/officeart/2018/5/layout/CenteredIconLabelDescriptionList"/>
    <dgm:cxn modelId="{10212DB8-D17C-4F8F-885E-27169F002109}" type="presOf" srcId="{C525AF94-2299-4CF3-85AF-7A911E206638}" destId="{FC4C22D7-8D6D-4596-B6A4-88CF8E22A956}" srcOrd="0" destOrd="0" presId="urn:microsoft.com/office/officeart/2018/5/layout/CenteredIconLabelDescriptionList"/>
    <dgm:cxn modelId="{D3CE47C1-B16A-448D-B46A-50EEE718B267}" srcId="{C378A4E1-5F5D-4E3C-9C75-80DF900D7A58}" destId="{01992996-C05C-4D0A-A217-4B040150CA9B}" srcOrd="1" destOrd="0" parTransId="{440897B3-3FC6-4A90-9C70-3084B9E9D305}" sibTransId="{3A8FAD15-8C77-42EB-982B-2D8054C2D1AA}"/>
    <dgm:cxn modelId="{1E16C5C8-989F-49A5-AD0D-90F18EC5687C}" srcId="{C378A4E1-5F5D-4E3C-9C75-80DF900D7A58}" destId="{9D48AD78-8308-45E9-8151-2C310584F024}" srcOrd="2" destOrd="0" parTransId="{22360A9A-32EA-4AD2-911D-1CB120335EEB}" sibTransId="{E8B06B19-A6C5-4CF8-9D0E-F90BC2CB0414}"/>
    <dgm:cxn modelId="{E4D975E4-FF27-4BDA-A436-07C784C82C0B}" type="presOf" srcId="{C378A4E1-5F5D-4E3C-9C75-80DF900D7A58}" destId="{D4B35275-1CF7-4758-9A11-3E9D2EEDFEB1}" srcOrd="0" destOrd="0" presId="urn:microsoft.com/office/officeart/2018/5/layout/CenteredIconLabelDescriptionList"/>
    <dgm:cxn modelId="{AF62D7EC-2C63-41C9-869C-4230702E02C7}" type="presOf" srcId="{48312066-5FDD-4F84-923C-D98256DCA3A8}" destId="{144E069C-78D4-4ACC-9A32-E6D02FA9D5A9}" srcOrd="0" destOrd="2" presId="urn:microsoft.com/office/officeart/2018/5/layout/CenteredIconLabelDescriptionList"/>
    <dgm:cxn modelId="{83FD4DF2-F699-423D-9825-2E72C3D8ECDD}" type="presOf" srcId="{B184C3C0-D473-46B4-A037-6C360F1ACA9A}" destId="{A0C98C1D-5312-48EF-AA84-B734EFF9B82F}" srcOrd="0" destOrd="1" presId="urn:microsoft.com/office/officeart/2018/5/layout/CenteredIconLabelDescriptionList"/>
    <dgm:cxn modelId="{81BF5BFB-9157-45B4-9687-43C4CA27951C}" srcId="{38CA5A0D-826C-4FB7-9FC6-1BD230C50877}" destId="{170EED11-2544-44C6-92C1-C7789A5BBBEE}" srcOrd="3" destOrd="0" parTransId="{4F4D5A13-8C86-4402-88BF-54E57C6AF990}" sibTransId="{BBC5980A-FDF5-4B90-8206-350D27A4C681}"/>
    <dgm:cxn modelId="{BDB0E2FD-188E-4A66-AF48-5AE8F8C00799}" srcId="{C525AF94-2299-4CF3-85AF-7A911E206638}" destId="{D8BB6534-32EF-45F1-9940-8921A3E1AD3F}" srcOrd="0" destOrd="0" parTransId="{7CD5E03A-ABF3-4A0D-9C5E-08A33242411B}" sibTransId="{39C6264D-E30C-4EEE-8356-C5D094BE86D2}"/>
    <dgm:cxn modelId="{18E3A6A0-0360-44D2-A837-9CE9CFFD4B00}" type="presParOf" srcId="{AF8BFADD-9647-4451-9058-F9B3731833E3}" destId="{A0ACBA00-7F54-41C3-8B66-53C7A9BC1AEF}" srcOrd="0" destOrd="0" presId="urn:microsoft.com/office/officeart/2018/5/layout/CenteredIconLabelDescriptionList"/>
    <dgm:cxn modelId="{DE10C0D6-FF31-4003-A8A7-6431E2787432}" type="presParOf" srcId="{A0ACBA00-7F54-41C3-8B66-53C7A9BC1AEF}" destId="{DA0B86E6-C995-4E4A-B2EB-FDFD317A996C}" srcOrd="0" destOrd="0" presId="urn:microsoft.com/office/officeart/2018/5/layout/CenteredIconLabelDescriptionList"/>
    <dgm:cxn modelId="{95CEDD43-FD9D-454B-B999-3A3ADAC5BE2C}" type="presParOf" srcId="{A0ACBA00-7F54-41C3-8B66-53C7A9BC1AEF}" destId="{55D7494A-053C-4BF2-B011-AC0D56696A5A}" srcOrd="1" destOrd="0" presId="urn:microsoft.com/office/officeart/2018/5/layout/CenteredIconLabelDescriptionList"/>
    <dgm:cxn modelId="{FAD4FC41-B715-4628-9BF3-04C788A9500D}" type="presParOf" srcId="{A0ACBA00-7F54-41C3-8B66-53C7A9BC1AEF}" destId="{64A7F049-893F-42F6-8403-BF92B3C848AF}" srcOrd="2" destOrd="0" presId="urn:microsoft.com/office/officeart/2018/5/layout/CenteredIconLabelDescriptionList"/>
    <dgm:cxn modelId="{A7532783-1663-40CD-A625-7FFD3492FE45}" type="presParOf" srcId="{A0ACBA00-7F54-41C3-8B66-53C7A9BC1AEF}" destId="{126F5A90-691C-4D56-B252-767F800C39EA}" srcOrd="3" destOrd="0" presId="urn:microsoft.com/office/officeart/2018/5/layout/CenteredIconLabelDescriptionList"/>
    <dgm:cxn modelId="{9AE98368-B915-4E09-AA94-DF8610655691}" type="presParOf" srcId="{A0ACBA00-7F54-41C3-8B66-53C7A9BC1AEF}" destId="{144E069C-78D4-4ACC-9A32-E6D02FA9D5A9}" srcOrd="4" destOrd="0" presId="urn:microsoft.com/office/officeart/2018/5/layout/CenteredIconLabelDescriptionList"/>
    <dgm:cxn modelId="{73ECF81D-9EED-4D66-8A5D-03006586BC90}" type="presParOf" srcId="{AF8BFADD-9647-4451-9058-F9B3731833E3}" destId="{69B9A0E4-443B-4900-9370-328D3331EFDB}" srcOrd="1" destOrd="0" presId="urn:microsoft.com/office/officeart/2018/5/layout/CenteredIconLabelDescriptionList"/>
    <dgm:cxn modelId="{5138FD05-9EB1-49FC-983C-FDA898D6A44F}" type="presParOf" srcId="{AF8BFADD-9647-4451-9058-F9B3731833E3}" destId="{EE821278-C786-465F-953A-C23B65F8AE20}" srcOrd="2" destOrd="0" presId="urn:microsoft.com/office/officeart/2018/5/layout/CenteredIconLabelDescriptionList"/>
    <dgm:cxn modelId="{F703DC72-DFBC-4011-9F04-53D2E5742690}" type="presParOf" srcId="{EE821278-C786-465F-953A-C23B65F8AE20}" destId="{30E6D672-36DC-416E-89EB-311F21FC545C}" srcOrd="0" destOrd="0" presId="urn:microsoft.com/office/officeart/2018/5/layout/CenteredIconLabelDescriptionList"/>
    <dgm:cxn modelId="{D1BF2B7B-6DBE-4009-9B66-ED542BBA1A61}" type="presParOf" srcId="{EE821278-C786-465F-953A-C23B65F8AE20}" destId="{7EE80E68-5272-49B4-9A15-B53E30A8B79E}" srcOrd="1" destOrd="0" presId="urn:microsoft.com/office/officeart/2018/5/layout/CenteredIconLabelDescriptionList"/>
    <dgm:cxn modelId="{AB2C4942-55BA-4213-B5E3-BE0C05261AE0}" type="presParOf" srcId="{EE821278-C786-465F-953A-C23B65F8AE20}" destId="{FC4C22D7-8D6D-4596-B6A4-88CF8E22A956}" srcOrd="2" destOrd="0" presId="urn:microsoft.com/office/officeart/2018/5/layout/CenteredIconLabelDescriptionList"/>
    <dgm:cxn modelId="{782F46DA-0440-473C-B0BA-5970ABD3EC43}" type="presParOf" srcId="{EE821278-C786-465F-953A-C23B65F8AE20}" destId="{DF677F89-D23A-42E8-A0DF-C8BB78D62F67}" srcOrd="3" destOrd="0" presId="urn:microsoft.com/office/officeart/2018/5/layout/CenteredIconLabelDescriptionList"/>
    <dgm:cxn modelId="{88DED746-3B9C-4833-8079-6DBB3B936E98}" type="presParOf" srcId="{EE821278-C786-465F-953A-C23B65F8AE20}" destId="{A0C98C1D-5312-48EF-AA84-B734EFF9B82F}" srcOrd="4" destOrd="0" presId="urn:microsoft.com/office/officeart/2018/5/layout/CenteredIconLabelDescriptionList"/>
    <dgm:cxn modelId="{0EC0D479-6AB2-43C1-8871-D23FC491230F}" type="presParOf" srcId="{AF8BFADD-9647-4451-9058-F9B3731833E3}" destId="{73107D10-AF16-4F2A-94EA-2F9147F921A5}" srcOrd="3" destOrd="0" presId="urn:microsoft.com/office/officeart/2018/5/layout/CenteredIconLabelDescriptionList"/>
    <dgm:cxn modelId="{88AAD71D-2884-45DD-A4C0-45E55FAA540C}" type="presParOf" srcId="{AF8BFADD-9647-4451-9058-F9B3731833E3}" destId="{8D60D962-8246-4E16-A00B-E849CFA61E35}" srcOrd="4" destOrd="0" presId="urn:microsoft.com/office/officeart/2018/5/layout/CenteredIconLabelDescriptionList"/>
    <dgm:cxn modelId="{A18E73AC-A907-4D01-A7D7-A16F3EA118A0}" type="presParOf" srcId="{8D60D962-8246-4E16-A00B-E849CFA61E35}" destId="{C7D4B495-1711-4653-AB6E-4D08F00FD980}" srcOrd="0" destOrd="0" presId="urn:microsoft.com/office/officeart/2018/5/layout/CenteredIconLabelDescriptionList"/>
    <dgm:cxn modelId="{103F8159-1B2B-4D38-BE46-C858393DD540}" type="presParOf" srcId="{8D60D962-8246-4E16-A00B-E849CFA61E35}" destId="{202F7498-7C3B-43B4-BAD0-508580584381}" srcOrd="1" destOrd="0" presId="urn:microsoft.com/office/officeart/2018/5/layout/CenteredIconLabelDescriptionList"/>
    <dgm:cxn modelId="{959003C8-148C-4CE5-B168-DB42E1A4662C}" type="presParOf" srcId="{8D60D962-8246-4E16-A00B-E849CFA61E35}" destId="{D4B35275-1CF7-4758-9A11-3E9D2EEDFEB1}" srcOrd="2" destOrd="0" presId="urn:microsoft.com/office/officeart/2018/5/layout/CenteredIconLabelDescriptionList"/>
    <dgm:cxn modelId="{4D718C1F-5651-4E41-AAD2-B8753F15A843}" type="presParOf" srcId="{8D60D962-8246-4E16-A00B-E849CFA61E35}" destId="{60FCF0B7-C7B2-48BA-B5A2-BC6957DC94C3}" srcOrd="3" destOrd="0" presId="urn:microsoft.com/office/officeart/2018/5/layout/CenteredIconLabelDescriptionList"/>
    <dgm:cxn modelId="{BFE6929B-DF65-4256-977F-912E647D3A11}" type="presParOf" srcId="{8D60D962-8246-4E16-A00B-E849CFA61E35}" destId="{A54B278C-233F-4B86-8703-A68F8655D75B}" srcOrd="4" destOrd="0" presId="urn:microsoft.com/office/officeart/2018/5/layout/CenteredIconLabelDescriptionList"/>
    <dgm:cxn modelId="{360A4685-B7F7-47AB-80E4-879FFA1E0300}" type="presParOf" srcId="{AF8BFADD-9647-4451-9058-F9B3731833E3}" destId="{F026D6E0-8725-4D61-9DF9-4725DC5C4955}" srcOrd="5" destOrd="0" presId="urn:microsoft.com/office/officeart/2018/5/layout/CenteredIconLabelDescriptionList"/>
    <dgm:cxn modelId="{C18B90E5-AF73-44A8-989C-FDE95FFCF587}" type="presParOf" srcId="{AF8BFADD-9647-4451-9058-F9B3731833E3}" destId="{89E5CD65-5AEE-4D62-9C6A-602B5842401C}" srcOrd="6" destOrd="0" presId="urn:microsoft.com/office/officeart/2018/5/layout/CenteredIconLabelDescriptionList"/>
    <dgm:cxn modelId="{EB0F26BA-5846-4481-B68E-A09F03C6497D}" type="presParOf" srcId="{89E5CD65-5AEE-4D62-9C6A-602B5842401C}" destId="{42F06A21-881F-4D5A-AC12-28B1A13E2F7E}" srcOrd="0" destOrd="0" presId="urn:microsoft.com/office/officeart/2018/5/layout/CenteredIconLabelDescriptionList"/>
    <dgm:cxn modelId="{27072AEE-4356-45AD-AA6D-5B75D668AE2E}" type="presParOf" srcId="{89E5CD65-5AEE-4D62-9C6A-602B5842401C}" destId="{2760EE5B-6B9A-46BE-A1E8-E278F6CB2935}" srcOrd="1" destOrd="0" presId="urn:microsoft.com/office/officeart/2018/5/layout/CenteredIconLabelDescriptionList"/>
    <dgm:cxn modelId="{628705D3-C022-4217-92BD-E235E89F8F5F}" type="presParOf" srcId="{89E5CD65-5AEE-4D62-9C6A-602B5842401C}" destId="{A5B1A827-9A01-4595-8E24-C0991352D886}" srcOrd="2" destOrd="0" presId="urn:microsoft.com/office/officeart/2018/5/layout/CenteredIconLabelDescriptionList"/>
    <dgm:cxn modelId="{94E0C23E-F1EB-4ED0-A7E4-C877F5E4E326}" type="presParOf" srcId="{89E5CD65-5AEE-4D62-9C6A-602B5842401C}" destId="{CE121FA5-21C0-470D-B201-0D18A7C97D5B}" srcOrd="3" destOrd="0" presId="urn:microsoft.com/office/officeart/2018/5/layout/CenteredIconLabelDescriptionList"/>
    <dgm:cxn modelId="{8BA25DF1-3854-4AF3-B386-59D234430E10}" type="presParOf" srcId="{89E5CD65-5AEE-4D62-9C6A-602B5842401C}" destId="{4D250C78-27A9-4F15-B632-54E5C2C5E317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E86F87F-85E2-4C0D-969F-53E3357C09D2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1BC8D6AA-5312-47A2-84AF-603663873EAA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GB"/>
            <a:t>Web Scraping</a:t>
          </a:r>
          <a:endParaRPr lang="en-US"/>
        </a:p>
      </dgm:t>
    </dgm:pt>
    <dgm:pt modelId="{8560AB12-ABDA-47DD-95F1-B7854534CDB7}" type="parTrans" cxnId="{8E461E1C-F1CF-4F2D-AD5C-3172DB4E7D57}">
      <dgm:prSet/>
      <dgm:spPr/>
      <dgm:t>
        <a:bodyPr/>
        <a:lstStyle/>
        <a:p>
          <a:endParaRPr lang="en-US"/>
        </a:p>
      </dgm:t>
    </dgm:pt>
    <dgm:pt modelId="{D77B5224-BF42-4F9B-8A70-054D3ACA2726}" type="sibTrans" cxnId="{8E461E1C-F1CF-4F2D-AD5C-3172DB4E7D57}">
      <dgm:prSet/>
      <dgm:spPr/>
      <dgm:t>
        <a:bodyPr/>
        <a:lstStyle/>
        <a:p>
          <a:endParaRPr lang="en-US"/>
        </a:p>
      </dgm:t>
    </dgm:pt>
    <dgm:pt modelId="{606392E9-6FB7-491F-861A-DDD190587329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GB"/>
            <a:t>Data Cleaning</a:t>
          </a:r>
          <a:endParaRPr lang="en-US"/>
        </a:p>
      </dgm:t>
    </dgm:pt>
    <dgm:pt modelId="{73E2209F-D1F2-4358-8A24-856BDA936793}" type="parTrans" cxnId="{9204C8D6-F1E7-4B66-9141-219201FC19AE}">
      <dgm:prSet/>
      <dgm:spPr/>
      <dgm:t>
        <a:bodyPr/>
        <a:lstStyle/>
        <a:p>
          <a:endParaRPr lang="en-US"/>
        </a:p>
      </dgm:t>
    </dgm:pt>
    <dgm:pt modelId="{F6D43837-402D-494C-AD3D-CA1C4D169CF6}" type="sibTrans" cxnId="{9204C8D6-F1E7-4B66-9141-219201FC19AE}">
      <dgm:prSet/>
      <dgm:spPr/>
      <dgm:t>
        <a:bodyPr/>
        <a:lstStyle/>
        <a:p>
          <a:endParaRPr lang="en-US"/>
        </a:p>
      </dgm:t>
    </dgm:pt>
    <dgm:pt modelId="{7E6DAA1B-CFEA-42DA-99CD-A16723FBAEE9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GB"/>
            <a:t>Sentiment Analysis</a:t>
          </a:r>
          <a:endParaRPr lang="en-US"/>
        </a:p>
      </dgm:t>
    </dgm:pt>
    <dgm:pt modelId="{2F537C72-E5DE-4A71-B502-092746C708AB}" type="parTrans" cxnId="{0F058E3E-4B03-44C2-971C-3567311A3292}">
      <dgm:prSet/>
      <dgm:spPr/>
      <dgm:t>
        <a:bodyPr/>
        <a:lstStyle/>
        <a:p>
          <a:endParaRPr lang="en-US"/>
        </a:p>
      </dgm:t>
    </dgm:pt>
    <dgm:pt modelId="{044858E0-D7AD-40D0-B6B8-2CF15313EADF}" type="sibTrans" cxnId="{0F058E3E-4B03-44C2-971C-3567311A3292}">
      <dgm:prSet/>
      <dgm:spPr/>
      <dgm:t>
        <a:bodyPr/>
        <a:lstStyle/>
        <a:p>
          <a:endParaRPr lang="en-US"/>
        </a:p>
      </dgm:t>
    </dgm:pt>
    <dgm:pt modelId="{704EA7E4-5B38-4129-A2FA-D41AAA00C585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GB"/>
            <a:t>Topic Extraction</a:t>
          </a:r>
          <a:endParaRPr lang="en-US"/>
        </a:p>
      </dgm:t>
    </dgm:pt>
    <dgm:pt modelId="{0F203B8A-DB06-49F1-8B16-0C47B679F702}" type="parTrans" cxnId="{C2A6EF9A-9CAB-4C2A-87F7-49797A389D00}">
      <dgm:prSet/>
      <dgm:spPr/>
      <dgm:t>
        <a:bodyPr/>
        <a:lstStyle/>
        <a:p>
          <a:endParaRPr lang="en-US"/>
        </a:p>
      </dgm:t>
    </dgm:pt>
    <dgm:pt modelId="{9EE8E549-0934-4D00-A48C-4DB7B9B8E877}" type="sibTrans" cxnId="{C2A6EF9A-9CAB-4C2A-87F7-49797A389D00}">
      <dgm:prSet/>
      <dgm:spPr/>
      <dgm:t>
        <a:bodyPr/>
        <a:lstStyle/>
        <a:p>
          <a:endParaRPr lang="en-US"/>
        </a:p>
      </dgm:t>
    </dgm:pt>
    <dgm:pt modelId="{CBA6D25D-B5AD-46A2-80B9-95BBFA06C11A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GB"/>
            <a:t>Predictive Modelling</a:t>
          </a:r>
          <a:endParaRPr lang="en-US"/>
        </a:p>
      </dgm:t>
    </dgm:pt>
    <dgm:pt modelId="{F59669DC-2E76-4BAF-A560-3236176A4FD1}" type="parTrans" cxnId="{1279FA12-B4D9-4EA3-9BA7-1EFA6A61AE06}">
      <dgm:prSet/>
      <dgm:spPr/>
      <dgm:t>
        <a:bodyPr/>
        <a:lstStyle/>
        <a:p>
          <a:endParaRPr lang="en-US"/>
        </a:p>
      </dgm:t>
    </dgm:pt>
    <dgm:pt modelId="{3BEB3518-2433-42A9-9719-AED46A3356E2}" type="sibTrans" cxnId="{1279FA12-B4D9-4EA3-9BA7-1EFA6A61AE06}">
      <dgm:prSet/>
      <dgm:spPr/>
      <dgm:t>
        <a:bodyPr/>
        <a:lstStyle/>
        <a:p>
          <a:endParaRPr lang="en-US"/>
        </a:p>
      </dgm:t>
    </dgm:pt>
    <dgm:pt modelId="{482906BF-0480-4DA4-8135-ED85ECB66B23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GB"/>
            <a:t>Database</a:t>
          </a:r>
          <a:endParaRPr lang="en-US"/>
        </a:p>
      </dgm:t>
    </dgm:pt>
    <dgm:pt modelId="{1FF1650B-2503-485B-B40E-E9B988356F11}" type="parTrans" cxnId="{603658D1-3BDD-40D7-8E99-A86140DE9F05}">
      <dgm:prSet/>
      <dgm:spPr/>
      <dgm:t>
        <a:bodyPr/>
        <a:lstStyle/>
        <a:p>
          <a:endParaRPr lang="en-US"/>
        </a:p>
      </dgm:t>
    </dgm:pt>
    <dgm:pt modelId="{BE3B4803-1722-4301-9455-EF0A0C1093C4}" type="sibTrans" cxnId="{603658D1-3BDD-40D7-8E99-A86140DE9F05}">
      <dgm:prSet/>
      <dgm:spPr/>
      <dgm:t>
        <a:bodyPr/>
        <a:lstStyle/>
        <a:p>
          <a:endParaRPr lang="en-US"/>
        </a:p>
      </dgm:t>
    </dgm:pt>
    <dgm:pt modelId="{FD70EB85-19B1-423C-9B1C-C6C2C015DCA9}" type="pres">
      <dgm:prSet presAssocID="{4E86F87F-85E2-4C0D-969F-53E3357C09D2}" presName="root" presStyleCnt="0">
        <dgm:presLayoutVars>
          <dgm:dir/>
          <dgm:resizeHandles val="exact"/>
        </dgm:presLayoutVars>
      </dgm:prSet>
      <dgm:spPr/>
    </dgm:pt>
    <dgm:pt modelId="{49311489-FE16-4537-932C-60F9F67DDD0A}" type="pres">
      <dgm:prSet presAssocID="{1BC8D6AA-5312-47A2-84AF-603663873EAA}" presName="compNode" presStyleCnt="0"/>
      <dgm:spPr/>
    </dgm:pt>
    <dgm:pt modelId="{9BAA0821-E79F-4CC2-B98C-331D68BE208F}" type="pres">
      <dgm:prSet presAssocID="{1BC8D6AA-5312-47A2-84AF-603663873EAA}" presName="iconBgRect" presStyleLbl="bgShp" presStyleIdx="0" presStyleCnt="6"/>
      <dgm:spPr/>
    </dgm:pt>
    <dgm:pt modelId="{EB3E944C-D6B3-40B4-BB47-2768A9528FF2}" type="pres">
      <dgm:prSet presAssocID="{1BC8D6AA-5312-47A2-84AF-603663873EAA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itor"/>
        </a:ext>
      </dgm:extLst>
    </dgm:pt>
    <dgm:pt modelId="{A18D2182-F349-437F-87D2-96A644D8C925}" type="pres">
      <dgm:prSet presAssocID="{1BC8D6AA-5312-47A2-84AF-603663873EAA}" presName="spaceRect" presStyleCnt="0"/>
      <dgm:spPr/>
    </dgm:pt>
    <dgm:pt modelId="{752DE6E2-8E3B-4048-AFAA-EB6F95842E24}" type="pres">
      <dgm:prSet presAssocID="{1BC8D6AA-5312-47A2-84AF-603663873EAA}" presName="textRect" presStyleLbl="revTx" presStyleIdx="0" presStyleCnt="6">
        <dgm:presLayoutVars>
          <dgm:chMax val="1"/>
          <dgm:chPref val="1"/>
        </dgm:presLayoutVars>
      </dgm:prSet>
      <dgm:spPr/>
    </dgm:pt>
    <dgm:pt modelId="{24B7FF5D-3353-470B-ADF3-84CADB6CF738}" type="pres">
      <dgm:prSet presAssocID="{D77B5224-BF42-4F9B-8A70-054D3ACA2726}" presName="sibTrans" presStyleCnt="0"/>
      <dgm:spPr/>
    </dgm:pt>
    <dgm:pt modelId="{7E70B289-6601-4225-9242-6156900DE98B}" type="pres">
      <dgm:prSet presAssocID="{606392E9-6FB7-491F-861A-DDD190587329}" presName="compNode" presStyleCnt="0"/>
      <dgm:spPr/>
    </dgm:pt>
    <dgm:pt modelId="{C5B8EF3F-76FE-45C7-B195-E51C495C7DCE}" type="pres">
      <dgm:prSet presAssocID="{606392E9-6FB7-491F-861A-DDD190587329}" presName="iconBgRect" presStyleLbl="bgShp" presStyleIdx="1" presStyleCnt="6"/>
      <dgm:spPr/>
    </dgm:pt>
    <dgm:pt modelId="{6D173999-60E8-45B3-B56E-89FFC4F86689}" type="pres">
      <dgm:prSet presAssocID="{606392E9-6FB7-491F-861A-DDD190587329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p and bucket"/>
        </a:ext>
      </dgm:extLst>
    </dgm:pt>
    <dgm:pt modelId="{9495FA6D-78AD-41C7-A7A8-875D70E58AF0}" type="pres">
      <dgm:prSet presAssocID="{606392E9-6FB7-491F-861A-DDD190587329}" presName="spaceRect" presStyleCnt="0"/>
      <dgm:spPr/>
    </dgm:pt>
    <dgm:pt modelId="{D6714C1E-EBAE-4442-ACBE-975F53D4FF56}" type="pres">
      <dgm:prSet presAssocID="{606392E9-6FB7-491F-861A-DDD190587329}" presName="textRect" presStyleLbl="revTx" presStyleIdx="1" presStyleCnt="6">
        <dgm:presLayoutVars>
          <dgm:chMax val="1"/>
          <dgm:chPref val="1"/>
        </dgm:presLayoutVars>
      </dgm:prSet>
      <dgm:spPr/>
    </dgm:pt>
    <dgm:pt modelId="{3D487EBD-D362-4E1F-BB1F-8212F4C45824}" type="pres">
      <dgm:prSet presAssocID="{F6D43837-402D-494C-AD3D-CA1C4D169CF6}" presName="sibTrans" presStyleCnt="0"/>
      <dgm:spPr/>
    </dgm:pt>
    <dgm:pt modelId="{94688D2E-4AB7-43A7-B0C4-17265FA1D499}" type="pres">
      <dgm:prSet presAssocID="{7E6DAA1B-CFEA-42DA-99CD-A16723FBAEE9}" presName="compNode" presStyleCnt="0"/>
      <dgm:spPr/>
    </dgm:pt>
    <dgm:pt modelId="{4D55042B-C673-419E-8AB8-97FB560AD6FB}" type="pres">
      <dgm:prSet presAssocID="{7E6DAA1B-CFEA-42DA-99CD-A16723FBAEE9}" presName="iconBgRect" presStyleLbl="bgShp" presStyleIdx="2" presStyleCnt="6"/>
      <dgm:spPr/>
    </dgm:pt>
    <dgm:pt modelId="{856EA933-11C3-4E2D-A9BF-2FB4F95EE52D}" type="pres">
      <dgm:prSet presAssocID="{7E6DAA1B-CFEA-42DA-99CD-A16723FBAEE9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miling Face with No Fill"/>
        </a:ext>
      </dgm:extLst>
    </dgm:pt>
    <dgm:pt modelId="{5D190ADC-CB49-409D-90F0-F1737375A2E3}" type="pres">
      <dgm:prSet presAssocID="{7E6DAA1B-CFEA-42DA-99CD-A16723FBAEE9}" presName="spaceRect" presStyleCnt="0"/>
      <dgm:spPr/>
    </dgm:pt>
    <dgm:pt modelId="{840C3833-68A8-4576-938C-0D7756E320D5}" type="pres">
      <dgm:prSet presAssocID="{7E6DAA1B-CFEA-42DA-99CD-A16723FBAEE9}" presName="textRect" presStyleLbl="revTx" presStyleIdx="2" presStyleCnt="6">
        <dgm:presLayoutVars>
          <dgm:chMax val="1"/>
          <dgm:chPref val="1"/>
        </dgm:presLayoutVars>
      </dgm:prSet>
      <dgm:spPr/>
    </dgm:pt>
    <dgm:pt modelId="{C3DB0B39-52C9-4753-B398-E688612D8CB5}" type="pres">
      <dgm:prSet presAssocID="{044858E0-D7AD-40D0-B6B8-2CF15313EADF}" presName="sibTrans" presStyleCnt="0"/>
      <dgm:spPr/>
    </dgm:pt>
    <dgm:pt modelId="{2B35B32D-088E-4465-A14C-8F691166B4E2}" type="pres">
      <dgm:prSet presAssocID="{704EA7E4-5B38-4129-A2FA-D41AAA00C585}" presName="compNode" presStyleCnt="0"/>
      <dgm:spPr/>
    </dgm:pt>
    <dgm:pt modelId="{3E86ED9B-D8E8-48CD-A22F-9FDA337798F5}" type="pres">
      <dgm:prSet presAssocID="{704EA7E4-5B38-4129-A2FA-D41AAA00C585}" presName="iconBgRect" presStyleLbl="bgShp" presStyleIdx="3" presStyleCnt="6"/>
      <dgm:spPr/>
    </dgm:pt>
    <dgm:pt modelId="{A5486433-5668-4956-8C7E-66272F9A040C}" type="pres">
      <dgm:prSet presAssocID="{704EA7E4-5B38-4129-A2FA-D41AAA00C585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3BCB4F53-E82C-47BF-A333-483B5917696A}" type="pres">
      <dgm:prSet presAssocID="{704EA7E4-5B38-4129-A2FA-D41AAA00C585}" presName="spaceRect" presStyleCnt="0"/>
      <dgm:spPr/>
    </dgm:pt>
    <dgm:pt modelId="{90AA34DD-9E5F-445C-BC43-E857EF02AF22}" type="pres">
      <dgm:prSet presAssocID="{704EA7E4-5B38-4129-A2FA-D41AAA00C585}" presName="textRect" presStyleLbl="revTx" presStyleIdx="3" presStyleCnt="6">
        <dgm:presLayoutVars>
          <dgm:chMax val="1"/>
          <dgm:chPref val="1"/>
        </dgm:presLayoutVars>
      </dgm:prSet>
      <dgm:spPr/>
    </dgm:pt>
    <dgm:pt modelId="{8D2D2346-3FEB-42B5-A3B5-4E81E6468FD9}" type="pres">
      <dgm:prSet presAssocID="{9EE8E549-0934-4D00-A48C-4DB7B9B8E877}" presName="sibTrans" presStyleCnt="0"/>
      <dgm:spPr/>
    </dgm:pt>
    <dgm:pt modelId="{49D2618D-7AE9-4BC5-9ADF-B5DC8971E8F9}" type="pres">
      <dgm:prSet presAssocID="{CBA6D25D-B5AD-46A2-80B9-95BBFA06C11A}" presName="compNode" presStyleCnt="0"/>
      <dgm:spPr/>
    </dgm:pt>
    <dgm:pt modelId="{DFB681B8-5D6B-4A00-99A3-910D5610BBA5}" type="pres">
      <dgm:prSet presAssocID="{CBA6D25D-B5AD-46A2-80B9-95BBFA06C11A}" presName="iconBgRect" presStyleLbl="bgShp" presStyleIdx="4" presStyleCnt="6"/>
      <dgm:spPr/>
    </dgm:pt>
    <dgm:pt modelId="{5A134F46-E4FB-4F19-9FD4-82655F7E9163}" type="pres">
      <dgm:prSet presAssocID="{CBA6D25D-B5AD-46A2-80B9-95BBFA06C11A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42DB864F-D7FD-4291-966E-E784EEBE0242}" type="pres">
      <dgm:prSet presAssocID="{CBA6D25D-B5AD-46A2-80B9-95BBFA06C11A}" presName="spaceRect" presStyleCnt="0"/>
      <dgm:spPr/>
    </dgm:pt>
    <dgm:pt modelId="{A234DFEB-337A-4015-86C5-C769D535E131}" type="pres">
      <dgm:prSet presAssocID="{CBA6D25D-B5AD-46A2-80B9-95BBFA06C11A}" presName="textRect" presStyleLbl="revTx" presStyleIdx="4" presStyleCnt="6">
        <dgm:presLayoutVars>
          <dgm:chMax val="1"/>
          <dgm:chPref val="1"/>
        </dgm:presLayoutVars>
      </dgm:prSet>
      <dgm:spPr/>
    </dgm:pt>
    <dgm:pt modelId="{D0F770B8-D91A-4A9C-B732-B4479C956F04}" type="pres">
      <dgm:prSet presAssocID="{3BEB3518-2433-42A9-9719-AED46A3356E2}" presName="sibTrans" presStyleCnt="0"/>
      <dgm:spPr/>
    </dgm:pt>
    <dgm:pt modelId="{919DA07F-3DD7-4B98-B4D3-DD3C160DAE62}" type="pres">
      <dgm:prSet presAssocID="{482906BF-0480-4DA4-8135-ED85ECB66B23}" presName="compNode" presStyleCnt="0"/>
      <dgm:spPr/>
    </dgm:pt>
    <dgm:pt modelId="{5E1F10DD-F880-480F-90CA-06611AE17E51}" type="pres">
      <dgm:prSet presAssocID="{482906BF-0480-4DA4-8135-ED85ECB66B23}" presName="iconBgRect" presStyleLbl="bgShp" presStyleIdx="5" presStyleCnt="6"/>
      <dgm:spPr/>
    </dgm:pt>
    <dgm:pt modelId="{80BA1325-669C-47C4-84EB-1166BF825D06}" type="pres">
      <dgm:prSet presAssocID="{482906BF-0480-4DA4-8135-ED85ECB66B23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B9EB1230-DD5D-4667-B45E-807B7EEDC9B8}" type="pres">
      <dgm:prSet presAssocID="{482906BF-0480-4DA4-8135-ED85ECB66B23}" presName="spaceRect" presStyleCnt="0"/>
      <dgm:spPr/>
    </dgm:pt>
    <dgm:pt modelId="{D8EA6B65-B538-43D9-AFF1-49884D5C1CCF}" type="pres">
      <dgm:prSet presAssocID="{482906BF-0480-4DA4-8135-ED85ECB66B23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1279FA12-B4D9-4EA3-9BA7-1EFA6A61AE06}" srcId="{4E86F87F-85E2-4C0D-969F-53E3357C09D2}" destId="{CBA6D25D-B5AD-46A2-80B9-95BBFA06C11A}" srcOrd="4" destOrd="0" parTransId="{F59669DC-2E76-4BAF-A560-3236176A4FD1}" sibTransId="{3BEB3518-2433-42A9-9719-AED46A3356E2}"/>
    <dgm:cxn modelId="{065BC117-C906-4F18-918F-6141E2DA42CE}" type="presOf" srcId="{CBA6D25D-B5AD-46A2-80B9-95BBFA06C11A}" destId="{A234DFEB-337A-4015-86C5-C769D535E131}" srcOrd="0" destOrd="0" presId="urn:microsoft.com/office/officeart/2018/5/layout/IconCircleLabelList"/>
    <dgm:cxn modelId="{68E6D819-8352-427E-949C-C7FAAD5D81E3}" type="presOf" srcId="{704EA7E4-5B38-4129-A2FA-D41AAA00C585}" destId="{90AA34DD-9E5F-445C-BC43-E857EF02AF22}" srcOrd="0" destOrd="0" presId="urn:microsoft.com/office/officeart/2018/5/layout/IconCircleLabelList"/>
    <dgm:cxn modelId="{8E461E1C-F1CF-4F2D-AD5C-3172DB4E7D57}" srcId="{4E86F87F-85E2-4C0D-969F-53E3357C09D2}" destId="{1BC8D6AA-5312-47A2-84AF-603663873EAA}" srcOrd="0" destOrd="0" parTransId="{8560AB12-ABDA-47DD-95F1-B7854534CDB7}" sibTransId="{D77B5224-BF42-4F9B-8A70-054D3ACA2726}"/>
    <dgm:cxn modelId="{2F496431-27FF-4089-926A-FBFD68F13304}" type="presOf" srcId="{1BC8D6AA-5312-47A2-84AF-603663873EAA}" destId="{752DE6E2-8E3B-4048-AFAA-EB6F95842E24}" srcOrd="0" destOrd="0" presId="urn:microsoft.com/office/officeart/2018/5/layout/IconCircleLabelList"/>
    <dgm:cxn modelId="{0F058E3E-4B03-44C2-971C-3567311A3292}" srcId="{4E86F87F-85E2-4C0D-969F-53E3357C09D2}" destId="{7E6DAA1B-CFEA-42DA-99CD-A16723FBAEE9}" srcOrd="2" destOrd="0" parTransId="{2F537C72-E5DE-4A71-B502-092746C708AB}" sibTransId="{044858E0-D7AD-40D0-B6B8-2CF15313EADF}"/>
    <dgm:cxn modelId="{DFA3D071-71C8-4031-9593-C8D63FEDC3B5}" type="presOf" srcId="{606392E9-6FB7-491F-861A-DDD190587329}" destId="{D6714C1E-EBAE-4442-ACBE-975F53D4FF56}" srcOrd="0" destOrd="0" presId="urn:microsoft.com/office/officeart/2018/5/layout/IconCircleLabelList"/>
    <dgm:cxn modelId="{C2A6EF9A-9CAB-4C2A-87F7-49797A389D00}" srcId="{4E86F87F-85E2-4C0D-969F-53E3357C09D2}" destId="{704EA7E4-5B38-4129-A2FA-D41AAA00C585}" srcOrd="3" destOrd="0" parTransId="{0F203B8A-DB06-49F1-8B16-0C47B679F702}" sibTransId="{9EE8E549-0934-4D00-A48C-4DB7B9B8E877}"/>
    <dgm:cxn modelId="{9838BFB2-6445-42FB-8496-94CD447AF53D}" type="presOf" srcId="{4E86F87F-85E2-4C0D-969F-53E3357C09D2}" destId="{FD70EB85-19B1-423C-9B1C-C6C2C015DCA9}" srcOrd="0" destOrd="0" presId="urn:microsoft.com/office/officeart/2018/5/layout/IconCircleLabelList"/>
    <dgm:cxn modelId="{603658D1-3BDD-40D7-8E99-A86140DE9F05}" srcId="{4E86F87F-85E2-4C0D-969F-53E3357C09D2}" destId="{482906BF-0480-4DA4-8135-ED85ECB66B23}" srcOrd="5" destOrd="0" parTransId="{1FF1650B-2503-485B-B40E-E9B988356F11}" sibTransId="{BE3B4803-1722-4301-9455-EF0A0C1093C4}"/>
    <dgm:cxn modelId="{9204C8D6-F1E7-4B66-9141-219201FC19AE}" srcId="{4E86F87F-85E2-4C0D-969F-53E3357C09D2}" destId="{606392E9-6FB7-491F-861A-DDD190587329}" srcOrd="1" destOrd="0" parTransId="{73E2209F-D1F2-4358-8A24-856BDA936793}" sibTransId="{F6D43837-402D-494C-AD3D-CA1C4D169CF6}"/>
    <dgm:cxn modelId="{81A54CFA-6685-4CE7-98B8-19A46998EE6C}" type="presOf" srcId="{7E6DAA1B-CFEA-42DA-99CD-A16723FBAEE9}" destId="{840C3833-68A8-4576-938C-0D7756E320D5}" srcOrd="0" destOrd="0" presId="urn:microsoft.com/office/officeart/2018/5/layout/IconCircleLabelList"/>
    <dgm:cxn modelId="{59451BFE-AEF8-4AC9-8E80-4F9A24266E14}" type="presOf" srcId="{482906BF-0480-4DA4-8135-ED85ECB66B23}" destId="{D8EA6B65-B538-43D9-AFF1-49884D5C1CCF}" srcOrd="0" destOrd="0" presId="urn:microsoft.com/office/officeart/2018/5/layout/IconCircleLabelList"/>
    <dgm:cxn modelId="{CD816C9D-283E-4AD1-9CC6-6E05093B6098}" type="presParOf" srcId="{FD70EB85-19B1-423C-9B1C-C6C2C015DCA9}" destId="{49311489-FE16-4537-932C-60F9F67DDD0A}" srcOrd="0" destOrd="0" presId="urn:microsoft.com/office/officeart/2018/5/layout/IconCircleLabelList"/>
    <dgm:cxn modelId="{39F01998-BBC6-4EF8-9B43-6D2C5EE55817}" type="presParOf" srcId="{49311489-FE16-4537-932C-60F9F67DDD0A}" destId="{9BAA0821-E79F-4CC2-B98C-331D68BE208F}" srcOrd="0" destOrd="0" presId="urn:microsoft.com/office/officeart/2018/5/layout/IconCircleLabelList"/>
    <dgm:cxn modelId="{3033DA71-A546-49E3-98DF-F2183607D7A6}" type="presParOf" srcId="{49311489-FE16-4537-932C-60F9F67DDD0A}" destId="{EB3E944C-D6B3-40B4-BB47-2768A9528FF2}" srcOrd="1" destOrd="0" presId="urn:microsoft.com/office/officeart/2018/5/layout/IconCircleLabelList"/>
    <dgm:cxn modelId="{83E0D3C0-29CF-4F45-A699-5C984F7CA0E3}" type="presParOf" srcId="{49311489-FE16-4537-932C-60F9F67DDD0A}" destId="{A18D2182-F349-437F-87D2-96A644D8C925}" srcOrd="2" destOrd="0" presId="urn:microsoft.com/office/officeart/2018/5/layout/IconCircleLabelList"/>
    <dgm:cxn modelId="{8B997098-0DC9-4C73-9A0E-A754D99F7F90}" type="presParOf" srcId="{49311489-FE16-4537-932C-60F9F67DDD0A}" destId="{752DE6E2-8E3B-4048-AFAA-EB6F95842E24}" srcOrd="3" destOrd="0" presId="urn:microsoft.com/office/officeart/2018/5/layout/IconCircleLabelList"/>
    <dgm:cxn modelId="{6491F6EF-AFA4-411D-BD54-B193E8516138}" type="presParOf" srcId="{FD70EB85-19B1-423C-9B1C-C6C2C015DCA9}" destId="{24B7FF5D-3353-470B-ADF3-84CADB6CF738}" srcOrd="1" destOrd="0" presId="urn:microsoft.com/office/officeart/2018/5/layout/IconCircleLabelList"/>
    <dgm:cxn modelId="{7897F763-D0B6-47C8-9B3D-25C8710832FC}" type="presParOf" srcId="{FD70EB85-19B1-423C-9B1C-C6C2C015DCA9}" destId="{7E70B289-6601-4225-9242-6156900DE98B}" srcOrd="2" destOrd="0" presId="urn:microsoft.com/office/officeart/2018/5/layout/IconCircleLabelList"/>
    <dgm:cxn modelId="{1D3E17E0-87C1-4238-B609-C5E32A0A21B6}" type="presParOf" srcId="{7E70B289-6601-4225-9242-6156900DE98B}" destId="{C5B8EF3F-76FE-45C7-B195-E51C495C7DCE}" srcOrd="0" destOrd="0" presId="urn:microsoft.com/office/officeart/2018/5/layout/IconCircleLabelList"/>
    <dgm:cxn modelId="{8BDDDEF2-7106-41B6-88E6-D0DB36F051DD}" type="presParOf" srcId="{7E70B289-6601-4225-9242-6156900DE98B}" destId="{6D173999-60E8-45B3-B56E-89FFC4F86689}" srcOrd="1" destOrd="0" presId="urn:microsoft.com/office/officeart/2018/5/layout/IconCircleLabelList"/>
    <dgm:cxn modelId="{A580BCE9-1601-433A-8EAF-AA7BD340E34E}" type="presParOf" srcId="{7E70B289-6601-4225-9242-6156900DE98B}" destId="{9495FA6D-78AD-41C7-A7A8-875D70E58AF0}" srcOrd="2" destOrd="0" presId="urn:microsoft.com/office/officeart/2018/5/layout/IconCircleLabelList"/>
    <dgm:cxn modelId="{FC56B778-8025-46C4-ABA8-4A63E8AA4680}" type="presParOf" srcId="{7E70B289-6601-4225-9242-6156900DE98B}" destId="{D6714C1E-EBAE-4442-ACBE-975F53D4FF56}" srcOrd="3" destOrd="0" presId="urn:microsoft.com/office/officeart/2018/5/layout/IconCircleLabelList"/>
    <dgm:cxn modelId="{61DE0AC7-CBBA-4998-AAB1-4078E33D0053}" type="presParOf" srcId="{FD70EB85-19B1-423C-9B1C-C6C2C015DCA9}" destId="{3D487EBD-D362-4E1F-BB1F-8212F4C45824}" srcOrd="3" destOrd="0" presId="urn:microsoft.com/office/officeart/2018/5/layout/IconCircleLabelList"/>
    <dgm:cxn modelId="{CB82E50C-ED2A-4F3C-AF27-EE4B5B994C3A}" type="presParOf" srcId="{FD70EB85-19B1-423C-9B1C-C6C2C015DCA9}" destId="{94688D2E-4AB7-43A7-B0C4-17265FA1D499}" srcOrd="4" destOrd="0" presId="urn:microsoft.com/office/officeart/2018/5/layout/IconCircleLabelList"/>
    <dgm:cxn modelId="{8B67149B-5C62-4E8A-8579-BF7A6F5089D5}" type="presParOf" srcId="{94688D2E-4AB7-43A7-B0C4-17265FA1D499}" destId="{4D55042B-C673-419E-8AB8-97FB560AD6FB}" srcOrd="0" destOrd="0" presId="urn:microsoft.com/office/officeart/2018/5/layout/IconCircleLabelList"/>
    <dgm:cxn modelId="{9600EBFD-D466-4FB1-AC14-B000DFCADB49}" type="presParOf" srcId="{94688D2E-4AB7-43A7-B0C4-17265FA1D499}" destId="{856EA933-11C3-4E2D-A9BF-2FB4F95EE52D}" srcOrd="1" destOrd="0" presId="urn:microsoft.com/office/officeart/2018/5/layout/IconCircleLabelList"/>
    <dgm:cxn modelId="{82FE9DAA-D864-46B3-A744-F17FE8558ED3}" type="presParOf" srcId="{94688D2E-4AB7-43A7-B0C4-17265FA1D499}" destId="{5D190ADC-CB49-409D-90F0-F1737375A2E3}" srcOrd="2" destOrd="0" presId="urn:microsoft.com/office/officeart/2018/5/layout/IconCircleLabelList"/>
    <dgm:cxn modelId="{60050496-3531-480D-AD3E-1F5CE5BE6D78}" type="presParOf" srcId="{94688D2E-4AB7-43A7-B0C4-17265FA1D499}" destId="{840C3833-68A8-4576-938C-0D7756E320D5}" srcOrd="3" destOrd="0" presId="urn:microsoft.com/office/officeart/2018/5/layout/IconCircleLabelList"/>
    <dgm:cxn modelId="{48DE1A7B-B59F-4064-AE0A-EDA9ABADFDE8}" type="presParOf" srcId="{FD70EB85-19B1-423C-9B1C-C6C2C015DCA9}" destId="{C3DB0B39-52C9-4753-B398-E688612D8CB5}" srcOrd="5" destOrd="0" presId="urn:microsoft.com/office/officeart/2018/5/layout/IconCircleLabelList"/>
    <dgm:cxn modelId="{9538CE5F-D8A2-4BD6-9686-0DA2C754F052}" type="presParOf" srcId="{FD70EB85-19B1-423C-9B1C-C6C2C015DCA9}" destId="{2B35B32D-088E-4465-A14C-8F691166B4E2}" srcOrd="6" destOrd="0" presId="urn:microsoft.com/office/officeart/2018/5/layout/IconCircleLabelList"/>
    <dgm:cxn modelId="{6C23F9CD-E7F8-47B9-87EF-A8CA34D44DD0}" type="presParOf" srcId="{2B35B32D-088E-4465-A14C-8F691166B4E2}" destId="{3E86ED9B-D8E8-48CD-A22F-9FDA337798F5}" srcOrd="0" destOrd="0" presId="urn:microsoft.com/office/officeart/2018/5/layout/IconCircleLabelList"/>
    <dgm:cxn modelId="{299AF496-4F5B-445C-822F-EF23E7965AF2}" type="presParOf" srcId="{2B35B32D-088E-4465-A14C-8F691166B4E2}" destId="{A5486433-5668-4956-8C7E-66272F9A040C}" srcOrd="1" destOrd="0" presId="urn:microsoft.com/office/officeart/2018/5/layout/IconCircleLabelList"/>
    <dgm:cxn modelId="{8C8CEA10-7BE1-452A-8485-C698D0A97CEF}" type="presParOf" srcId="{2B35B32D-088E-4465-A14C-8F691166B4E2}" destId="{3BCB4F53-E82C-47BF-A333-483B5917696A}" srcOrd="2" destOrd="0" presId="urn:microsoft.com/office/officeart/2018/5/layout/IconCircleLabelList"/>
    <dgm:cxn modelId="{CF4EB233-87EE-402D-A474-55FA925B5CA2}" type="presParOf" srcId="{2B35B32D-088E-4465-A14C-8F691166B4E2}" destId="{90AA34DD-9E5F-445C-BC43-E857EF02AF22}" srcOrd="3" destOrd="0" presId="urn:microsoft.com/office/officeart/2018/5/layout/IconCircleLabelList"/>
    <dgm:cxn modelId="{909FAD7D-5580-4D43-8A4B-07178546F7F0}" type="presParOf" srcId="{FD70EB85-19B1-423C-9B1C-C6C2C015DCA9}" destId="{8D2D2346-3FEB-42B5-A3B5-4E81E6468FD9}" srcOrd="7" destOrd="0" presId="urn:microsoft.com/office/officeart/2018/5/layout/IconCircleLabelList"/>
    <dgm:cxn modelId="{3FC2D27F-2DD4-437C-A0E4-792D15C6C9C0}" type="presParOf" srcId="{FD70EB85-19B1-423C-9B1C-C6C2C015DCA9}" destId="{49D2618D-7AE9-4BC5-9ADF-B5DC8971E8F9}" srcOrd="8" destOrd="0" presId="urn:microsoft.com/office/officeart/2018/5/layout/IconCircleLabelList"/>
    <dgm:cxn modelId="{A58E6307-3A43-4616-804E-34AE8AC037C0}" type="presParOf" srcId="{49D2618D-7AE9-4BC5-9ADF-B5DC8971E8F9}" destId="{DFB681B8-5D6B-4A00-99A3-910D5610BBA5}" srcOrd="0" destOrd="0" presId="urn:microsoft.com/office/officeart/2018/5/layout/IconCircleLabelList"/>
    <dgm:cxn modelId="{5F95F6D9-078E-4FB2-9238-65160766807F}" type="presParOf" srcId="{49D2618D-7AE9-4BC5-9ADF-B5DC8971E8F9}" destId="{5A134F46-E4FB-4F19-9FD4-82655F7E9163}" srcOrd="1" destOrd="0" presId="urn:microsoft.com/office/officeart/2018/5/layout/IconCircleLabelList"/>
    <dgm:cxn modelId="{C32EF3D8-29DC-4828-9438-C6C05A219159}" type="presParOf" srcId="{49D2618D-7AE9-4BC5-9ADF-B5DC8971E8F9}" destId="{42DB864F-D7FD-4291-966E-E784EEBE0242}" srcOrd="2" destOrd="0" presId="urn:microsoft.com/office/officeart/2018/5/layout/IconCircleLabelList"/>
    <dgm:cxn modelId="{2B235E15-B290-439B-A15F-39A6B59B483F}" type="presParOf" srcId="{49D2618D-7AE9-4BC5-9ADF-B5DC8971E8F9}" destId="{A234DFEB-337A-4015-86C5-C769D535E131}" srcOrd="3" destOrd="0" presId="urn:microsoft.com/office/officeart/2018/5/layout/IconCircleLabelList"/>
    <dgm:cxn modelId="{C584144E-99BA-4DD8-9FA9-2AF6D2E81AB9}" type="presParOf" srcId="{FD70EB85-19B1-423C-9B1C-C6C2C015DCA9}" destId="{D0F770B8-D91A-4A9C-B732-B4479C956F04}" srcOrd="9" destOrd="0" presId="urn:microsoft.com/office/officeart/2018/5/layout/IconCircleLabelList"/>
    <dgm:cxn modelId="{273A2C88-A541-4875-B5DA-8FB3D48C6214}" type="presParOf" srcId="{FD70EB85-19B1-423C-9B1C-C6C2C015DCA9}" destId="{919DA07F-3DD7-4B98-B4D3-DD3C160DAE62}" srcOrd="10" destOrd="0" presId="urn:microsoft.com/office/officeart/2018/5/layout/IconCircleLabelList"/>
    <dgm:cxn modelId="{6CDCF117-A056-4956-AB90-65B7CEEA1354}" type="presParOf" srcId="{919DA07F-3DD7-4B98-B4D3-DD3C160DAE62}" destId="{5E1F10DD-F880-480F-90CA-06611AE17E51}" srcOrd="0" destOrd="0" presId="urn:microsoft.com/office/officeart/2018/5/layout/IconCircleLabelList"/>
    <dgm:cxn modelId="{59FDEE48-11C6-4181-A53E-E5A33D8C99DB}" type="presParOf" srcId="{919DA07F-3DD7-4B98-B4D3-DD3C160DAE62}" destId="{80BA1325-669C-47C4-84EB-1166BF825D06}" srcOrd="1" destOrd="0" presId="urn:microsoft.com/office/officeart/2018/5/layout/IconCircleLabelList"/>
    <dgm:cxn modelId="{ECDF62BE-4D39-4347-BA43-147A58A578AE}" type="presParOf" srcId="{919DA07F-3DD7-4B98-B4D3-DD3C160DAE62}" destId="{B9EB1230-DD5D-4667-B45E-807B7EEDC9B8}" srcOrd="2" destOrd="0" presId="urn:microsoft.com/office/officeart/2018/5/layout/IconCircleLabelList"/>
    <dgm:cxn modelId="{28FA9BC6-06B4-4508-B416-CFF730E8A7CD}" type="presParOf" srcId="{919DA07F-3DD7-4B98-B4D3-DD3C160DAE62}" destId="{D8EA6B65-B538-43D9-AFF1-49884D5C1CCF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8FD4A3-1588-4D0C-8FB8-058AD1DCB0FE}">
      <dsp:nvSpPr>
        <dsp:cNvPr id="0" name=""/>
        <dsp:cNvSpPr/>
      </dsp:nvSpPr>
      <dsp:spPr>
        <a:xfrm>
          <a:off x="0" y="4328160"/>
          <a:ext cx="6151562" cy="94689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Financial stock Dashboard where the user can view various metrics about the stock</a:t>
          </a:r>
          <a:endParaRPr lang="en-US" sz="1800" kern="1200" dirty="0"/>
        </a:p>
      </dsp:txBody>
      <dsp:txXfrm>
        <a:off x="0" y="4328160"/>
        <a:ext cx="6151562" cy="946895"/>
      </dsp:txXfrm>
    </dsp:sp>
    <dsp:sp modelId="{70D6F5C1-7471-4EE5-AE69-40B59A5AF735}">
      <dsp:nvSpPr>
        <dsp:cNvPr id="0" name=""/>
        <dsp:cNvSpPr/>
      </dsp:nvSpPr>
      <dsp:spPr>
        <a:xfrm rot="10800000">
          <a:off x="0" y="2886038"/>
          <a:ext cx="6151562" cy="1456325"/>
        </a:xfrm>
        <a:prstGeom prst="upArrowCallout">
          <a:avLst/>
        </a:prstGeom>
        <a:solidFill>
          <a:schemeClr val="accent2">
            <a:hueOff val="-3450629"/>
            <a:satOff val="15286"/>
            <a:lumOff val="-562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Stock Screener where the user can filter and search for specific stocks</a:t>
          </a:r>
          <a:endParaRPr lang="en-US" sz="1800" kern="1200" dirty="0"/>
        </a:p>
      </dsp:txBody>
      <dsp:txXfrm rot="10800000">
        <a:off x="0" y="2886038"/>
        <a:ext cx="6151562" cy="946276"/>
      </dsp:txXfrm>
    </dsp:sp>
    <dsp:sp modelId="{B126A41C-FDCE-45F3-A655-A44E04814CFB}">
      <dsp:nvSpPr>
        <dsp:cNvPr id="0" name=""/>
        <dsp:cNvSpPr/>
      </dsp:nvSpPr>
      <dsp:spPr>
        <a:xfrm rot="10800000">
          <a:off x="0" y="1443916"/>
          <a:ext cx="6151562" cy="1456325"/>
        </a:xfrm>
        <a:prstGeom prst="upArrowCallout">
          <a:avLst/>
        </a:prstGeom>
        <a:solidFill>
          <a:schemeClr val="accent2">
            <a:hueOff val="-6901259"/>
            <a:satOff val="30573"/>
            <a:lumOff val="-112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MongoDB Atlas Cloud database</a:t>
          </a:r>
          <a:endParaRPr lang="en-US" sz="1800" kern="1200" dirty="0"/>
        </a:p>
      </dsp:txBody>
      <dsp:txXfrm rot="10800000">
        <a:off x="0" y="1443916"/>
        <a:ext cx="6151562" cy="946276"/>
      </dsp:txXfrm>
    </dsp:sp>
    <dsp:sp modelId="{D2CA7AB3-E242-4657-9CF6-1825B9533D20}">
      <dsp:nvSpPr>
        <dsp:cNvPr id="0" name=""/>
        <dsp:cNvSpPr/>
      </dsp:nvSpPr>
      <dsp:spPr>
        <a:xfrm rot="10800000">
          <a:off x="0" y="1793"/>
          <a:ext cx="6151562" cy="1456325"/>
        </a:xfrm>
        <a:prstGeom prst="upArrowCallout">
          <a:avLst/>
        </a:prstGeom>
        <a:solidFill>
          <a:schemeClr val="accent2">
            <a:hueOff val="-10351888"/>
            <a:satOff val="45859"/>
            <a:lumOff val="-1686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Backend Python code</a:t>
          </a:r>
          <a:endParaRPr lang="en-US" sz="1800" kern="1200" dirty="0"/>
        </a:p>
      </dsp:txBody>
      <dsp:txXfrm rot="-10800000">
        <a:off x="0" y="1793"/>
        <a:ext cx="6151562" cy="511170"/>
      </dsp:txXfrm>
    </dsp:sp>
    <dsp:sp modelId="{0AE357BD-71F5-4D44-ABE7-DBC0EAEA5233}">
      <dsp:nvSpPr>
        <dsp:cNvPr id="0" name=""/>
        <dsp:cNvSpPr/>
      </dsp:nvSpPr>
      <dsp:spPr>
        <a:xfrm>
          <a:off x="750" y="512964"/>
          <a:ext cx="1230012" cy="435441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17780" rIns="99568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Web Scraping</a:t>
          </a:r>
          <a:endParaRPr lang="en-US" sz="1400" kern="1200" dirty="0"/>
        </a:p>
      </dsp:txBody>
      <dsp:txXfrm>
        <a:off x="750" y="512964"/>
        <a:ext cx="1230012" cy="435441"/>
      </dsp:txXfrm>
    </dsp:sp>
    <dsp:sp modelId="{1B2E215F-36FC-479D-AD07-743E242DAB73}">
      <dsp:nvSpPr>
        <dsp:cNvPr id="0" name=""/>
        <dsp:cNvSpPr/>
      </dsp:nvSpPr>
      <dsp:spPr>
        <a:xfrm>
          <a:off x="1230763" y="512964"/>
          <a:ext cx="1230012" cy="435441"/>
        </a:xfrm>
        <a:prstGeom prst="rect">
          <a:avLst/>
        </a:prstGeom>
        <a:solidFill>
          <a:schemeClr val="accent2">
            <a:tint val="40000"/>
            <a:alpha val="90000"/>
            <a:hueOff val="-2736497"/>
            <a:satOff val="7830"/>
            <a:lumOff val="-521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2736497"/>
              <a:satOff val="7830"/>
              <a:lumOff val="-52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17780" rIns="99568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Data Cleaning</a:t>
          </a:r>
        </a:p>
      </dsp:txBody>
      <dsp:txXfrm>
        <a:off x="1230763" y="512964"/>
        <a:ext cx="1230012" cy="435441"/>
      </dsp:txXfrm>
    </dsp:sp>
    <dsp:sp modelId="{69DE4131-75D3-4824-9633-133A6FB7D2BE}">
      <dsp:nvSpPr>
        <dsp:cNvPr id="0" name=""/>
        <dsp:cNvSpPr/>
      </dsp:nvSpPr>
      <dsp:spPr>
        <a:xfrm>
          <a:off x="2460775" y="512964"/>
          <a:ext cx="1230012" cy="435441"/>
        </a:xfrm>
        <a:prstGeom prst="rect">
          <a:avLst/>
        </a:prstGeom>
        <a:solidFill>
          <a:schemeClr val="accent2">
            <a:tint val="40000"/>
            <a:alpha val="90000"/>
            <a:hueOff val="-5472993"/>
            <a:satOff val="15661"/>
            <a:lumOff val="-1042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5472993"/>
              <a:satOff val="15661"/>
              <a:lumOff val="-104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17780" rIns="99568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Sentiment Analysis</a:t>
          </a:r>
        </a:p>
      </dsp:txBody>
      <dsp:txXfrm>
        <a:off x="2460775" y="512964"/>
        <a:ext cx="1230012" cy="435441"/>
      </dsp:txXfrm>
    </dsp:sp>
    <dsp:sp modelId="{3DA93351-8679-49AD-B18C-9C5B98CD4B80}">
      <dsp:nvSpPr>
        <dsp:cNvPr id="0" name=""/>
        <dsp:cNvSpPr/>
      </dsp:nvSpPr>
      <dsp:spPr>
        <a:xfrm>
          <a:off x="3690787" y="512964"/>
          <a:ext cx="1230012" cy="435441"/>
        </a:xfrm>
        <a:prstGeom prst="rect">
          <a:avLst/>
        </a:prstGeom>
        <a:solidFill>
          <a:schemeClr val="accent2">
            <a:tint val="40000"/>
            <a:alpha val="90000"/>
            <a:hueOff val="-8209490"/>
            <a:satOff val="23491"/>
            <a:lumOff val="-1563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8209490"/>
              <a:satOff val="23491"/>
              <a:lumOff val="-156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17780" rIns="99568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Topic Extraction</a:t>
          </a:r>
        </a:p>
      </dsp:txBody>
      <dsp:txXfrm>
        <a:off x="3690787" y="512964"/>
        <a:ext cx="1230012" cy="435441"/>
      </dsp:txXfrm>
    </dsp:sp>
    <dsp:sp modelId="{08418FCC-94DF-44D9-B84D-1E13D48E596C}">
      <dsp:nvSpPr>
        <dsp:cNvPr id="0" name=""/>
        <dsp:cNvSpPr/>
      </dsp:nvSpPr>
      <dsp:spPr>
        <a:xfrm>
          <a:off x="4920799" y="512964"/>
          <a:ext cx="1230012" cy="435441"/>
        </a:xfrm>
        <a:prstGeom prst="rect">
          <a:avLst/>
        </a:prstGeom>
        <a:solidFill>
          <a:schemeClr val="accent2">
            <a:tint val="40000"/>
            <a:alpha val="90000"/>
            <a:hueOff val="-10945986"/>
            <a:satOff val="31321"/>
            <a:lumOff val="-2084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10945986"/>
              <a:satOff val="31321"/>
              <a:lumOff val="-208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17780" rIns="99568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Predictive Modelling</a:t>
          </a:r>
        </a:p>
      </dsp:txBody>
      <dsp:txXfrm>
        <a:off x="4920799" y="512964"/>
        <a:ext cx="1230012" cy="43544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0B86E6-C995-4E4A-B2EB-FDFD317A996C}">
      <dsp:nvSpPr>
        <dsp:cNvPr id="0" name=""/>
        <dsp:cNvSpPr/>
      </dsp:nvSpPr>
      <dsp:spPr>
        <a:xfrm>
          <a:off x="745740" y="216773"/>
          <a:ext cx="792139" cy="79213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A7F049-893F-42F6-8403-BF92B3C848AF}">
      <dsp:nvSpPr>
        <dsp:cNvPr id="0" name=""/>
        <dsp:cNvSpPr/>
      </dsp:nvSpPr>
      <dsp:spPr>
        <a:xfrm>
          <a:off x="10182" y="1123903"/>
          <a:ext cx="2263256" cy="6212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GB" sz="1400" b="1" kern="1200" dirty="0"/>
            <a:t>Help the user make future investment decisions</a:t>
          </a:r>
          <a:endParaRPr lang="en-US" sz="1400" b="1" kern="1200" dirty="0"/>
        </a:p>
      </dsp:txBody>
      <dsp:txXfrm>
        <a:off x="10182" y="1123903"/>
        <a:ext cx="2263256" cy="621234"/>
      </dsp:txXfrm>
    </dsp:sp>
    <dsp:sp modelId="{144E069C-78D4-4ACC-9A32-E6D02FA9D5A9}">
      <dsp:nvSpPr>
        <dsp:cNvPr id="0" name=""/>
        <dsp:cNvSpPr/>
      </dsp:nvSpPr>
      <dsp:spPr>
        <a:xfrm>
          <a:off x="10182" y="1798621"/>
          <a:ext cx="2263256" cy="10923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b="0" kern="1200" dirty="0"/>
            <a:t>Provide accurate and helpful information related to the stock</a:t>
          </a:r>
          <a:endParaRPr lang="en-US" sz="1100" b="0" kern="1200" dirty="0"/>
        </a:p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b="0" kern="1200" dirty="0"/>
            <a:t>Allow the user to search and compare different stocks</a:t>
          </a:r>
          <a:endParaRPr lang="en-US" sz="1100" b="0" kern="1200" dirty="0"/>
        </a:p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b="0" kern="1200" dirty="0"/>
            <a:t>Provide points for further research</a:t>
          </a:r>
          <a:endParaRPr lang="en-US" sz="1100" b="0" kern="1200" dirty="0"/>
        </a:p>
      </dsp:txBody>
      <dsp:txXfrm>
        <a:off x="10182" y="1798621"/>
        <a:ext cx="2263256" cy="1092353"/>
      </dsp:txXfrm>
    </dsp:sp>
    <dsp:sp modelId="{30E6D672-36DC-416E-89EB-311F21FC545C}">
      <dsp:nvSpPr>
        <dsp:cNvPr id="0" name=""/>
        <dsp:cNvSpPr/>
      </dsp:nvSpPr>
      <dsp:spPr>
        <a:xfrm>
          <a:off x="3405067" y="216773"/>
          <a:ext cx="792139" cy="79213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C4C22D7-8D6D-4596-B6A4-88CF8E22A956}">
      <dsp:nvSpPr>
        <dsp:cNvPr id="0" name=""/>
        <dsp:cNvSpPr/>
      </dsp:nvSpPr>
      <dsp:spPr>
        <a:xfrm>
          <a:off x="2669508" y="1123903"/>
          <a:ext cx="2263256" cy="6212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GB" sz="1400" kern="1200"/>
            <a:t>Create a website that is useful for </a:t>
          </a:r>
          <a:r>
            <a:rPr lang="en-GB" sz="1400" b="1" kern="1200"/>
            <a:t>new and experienced investors</a:t>
          </a:r>
          <a:endParaRPr lang="en-US" sz="1400" b="1" kern="1200"/>
        </a:p>
      </dsp:txBody>
      <dsp:txXfrm>
        <a:off x="2669508" y="1123903"/>
        <a:ext cx="2263256" cy="621234"/>
      </dsp:txXfrm>
    </dsp:sp>
    <dsp:sp modelId="{A0C98C1D-5312-48EF-AA84-B734EFF9B82F}">
      <dsp:nvSpPr>
        <dsp:cNvPr id="0" name=""/>
        <dsp:cNvSpPr/>
      </dsp:nvSpPr>
      <dsp:spPr>
        <a:xfrm>
          <a:off x="2669508" y="1798621"/>
          <a:ext cx="2263256" cy="10923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/>
            <a:t>Perform user testing to make the website as user friendly as possible</a:t>
          </a:r>
          <a:endParaRPr lang="en-US" sz="1100" kern="1200" dirty="0"/>
        </a:p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/>
            <a:t>Create a website that can be used as a learning resource</a:t>
          </a:r>
        </a:p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/>
            <a:t>Present the information in visually pleasing way</a:t>
          </a:r>
        </a:p>
      </dsp:txBody>
      <dsp:txXfrm>
        <a:off x="2669508" y="1798621"/>
        <a:ext cx="2263256" cy="1092353"/>
      </dsp:txXfrm>
    </dsp:sp>
    <dsp:sp modelId="{C7D4B495-1711-4653-AB6E-4D08F00FD980}">
      <dsp:nvSpPr>
        <dsp:cNvPr id="0" name=""/>
        <dsp:cNvSpPr/>
      </dsp:nvSpPr>
      <dsp:spPr>
        <a:xfrm>
          <a:off x="6064393" y="216773"/>
          <a:ext cx="792139" cy="79213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B35275-1CF7-4758-9A11-3E9D2EEDFEB1}">
      <dsp:nvSpPr>
        <dsp:cNvPr id="0" name=""/>
        <dsp:cNvSpPr/>
      </dsp:nvSpPr>
      <dsp:spPr>
        <a:xfrm>
          <a:off x="5328834" y="1123903"/>
          <a:ext cx="2263256" cy="6212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GB" sz="1400" kern="1200"/>
            <a:t>Write code that is reliable</a:t>
          </a:r>
          <a:endParaRPr lang="en-US" sz="1400" kern="1200"/>
        </a:p>
      </dsp:txBody>
      <dsp:txXfrm>
        <a:off x="5328834" y="1123903"/>
        <a:ext cx="2263256" cy="621234"/>
      </dsp:txXfrm>
    </dsp:sp>
    <dsp:sp modelId="{A54B278C-233F-4B86-8703-A68F8655D75B}">
      <dsp:nvSpPr>
        <dsp:cNvPr id="0" name=""/>
        <dsp:cNvSpPr/>
      </dsp:nvSpPr>
      <dsp:spPr>
        <a:xfrm>
          <a:off x="5328834" y="1798621"/>
          <a:ext cx="2263256" cy="10923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b="0" kern="1200" dirty="0"/>
            <a:t>Test the code through unit testing</a:t>
          </a:r>
          <a:endParaRPr lang="en-US" sz="1100" b="0" kern="1200" dirty="0"/>
        </a:p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kern="1200" dirty="0"/>
            <a:t>Write code that can be automated</a:t>
          </a:r>
        </a:p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kern="1200" dirty="0"/>
            <a:t>Write can that can efficiently run on home hardware</a:t>
          </a:r>
        </a:p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b="0" kern="1200" dirty="0"/>
        </a:p>
      </dsp:txBody>
      <dsp:txXfrm>
        <a:off x="5328834" y="1798621"/>
        <a:ext cx="2263256" cy="1092353"/>
      </dsp:txXfrm>
    </dsp:sp>
    <dsp:sp modelId="{42F06A21-881F-4D5A-AC12-28B1A13E2F7E}">
      <dsp:nvSpPr>
        <dsp:cNvPr id="0" name=""/>
        <dsp:cNvSpPr/>
      </dsp:nvSpPr>
      <dsp:spPr>
        <a:xfrm>
          <a:off x="8723719" y="216773"/>
          <a:ext cx="792139" cy="79213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B1A827-9A01-4595-8E24-C0991352D886}">
      <dsp:nvSpPr>
        <dsp:cNvPr id="0" name=""/>
        <dsp:cNvSpPr/>
      </dsp:nvSpPr>
      <dsp:spPr>
        <a:xfrm>
          <a:off x="7988161" y="1123903"/>
          <a:ext cx="2263256" cy="6212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GB" sz="1400" kern="1200"/>
            <a:t>Create a database that is </a:t>
          </a:r>
          <a:r>
            <a:rPr lang="en-GB" sz="1400" b="1" kern="1200"/>
            <a:t>scalable</a:t>
          </a:r>
          <a:endParaRPr lang="en-US" sz="1400" b="1" kern="1200"/>
        </a:p>
      </dsp:txBody>
      <dsp:txXfrm>
        <a:off x="7988161" y="1123903"/>
        <a:ext cx="2263256" cy="621234"/>
      </dsp:txXfrm>
    </dsp:sp>
    <dsp:sp modelId="{4D250C78-27A9-4F15-B632-54E5C2C5E317}">
      <dsp:nvSpPr>
        <dsp:cNvPr id="0" name=""/>
        <dsp:cNvSpPr/>
      </dsp:nvSpPr>
      <dsp:spPr>
        <a:xfrm>
          <a:off x="7988161" y="1798621"/>
          <a:ext cx="2263256" cy="10923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b="0" kern="1200" dirty="0"/>
            <a:t>Allow for the database to store information about hundreds of stocks</a:t>
          </a:r>
          <a:endParaRPr lang="en-US" sz="1100" b="0" kern="1200" dirty="0"/>
        </a:p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b="0" kern="1200" dirty="0"/>
            <a:t>Create a database that allows for quick queries</a:t>
          </a:r>
          <a:endParaRPr lang="en-US" sz="1100" b="0" kern="1200" dirty="0"/>
        </a:p>
      </dsp:txBody>
      <dsp:txXfrm>
        <a:off x="7988161" y="1798621"/>
        <a:ext cx="2263256" cy="109235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AA0821-E79F-4CC2-B98C-331D68BE208F}">
      <dsp:nvSpPr>
        <dsp:cNvPr id="0" name=""/>
        <dsp:cNvSpPr/>
      </dsp:nvSpPr>
      <dsp:spPr>
        <a:xfrm>
          <a:off x="291748" y="658444"/>
          <a:ext cx="910353" cy="910353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B3E944C-D6B3-40B4-BB47-2768A9528FF2}">
      <dsp:nvSpPr>
        <dsp:cNvPr id="0" name=""/>
        <dsp:cNvSpPr/>
      </dsp:nvSpPr>
      <dsp:spPr>
        <a:xfrm>
          <a:off x="485758" y="852454"/>
          <a:ext cx="522333" cy="52233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2DE6E2-8E3B-4048-AFAA-EB6F95842E24}">
      <dsp:nvSpPr>
        <dsp:cNvPr id="0" name=""/>
        <dsp:cNvSpPr/>
      </dsp:nvSpPr>
      <dsp:spPr>
        <a:xfrm>
          <a:off x="734" y="1852350"/>
          <a:ext cx="1492382" cy="5969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800" kern="1200"/>
            <a:t>Web Scraping</a:t>
          </a:r>
          <a:endParaRPr lang="en-US" sz="1800" kern="1200"/>
        </a:p>
      </dsp:txBody>
      <dsp:txXfrm>
        <a:off x="734" y="1852350"/>
        <a:ext cx="1492382" cy="596953"/>
      </dsp:txXfrm>
    </dsp:sp>
    <dsp:sp modelId="{C5B8EF3F-76FE-45C7-B195-E51C495C7DCE}">
      <dsp:nvSpPr>
        <dsp:cNvPr id="0" name=""/>
        <dsp:cNvSpPr/>
      </dsp:nvSpPr>
      <dsp:spPr>
        <a:xfrm>
          <a:off x="2045298" y="658444"/>
          <a:ext cx="910353" cy="910353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D173999-60E8-45B3-B56E-89FFC4F86689}">
      <dsp:nvSpPr>
        <dsp:cNvPr id="0" name=""/>
        <dsp:cNvSpPr/>
      </dsp:nvSpPr>
      <dsp:spPr>
        <a:xfrm>
          <a:off x="2239308" y="852454"/>
          <a:ext cx="522333" cy="52233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714C1E-EBAE-4442-ACBE-975F53D4FF56}">
      <dsp:nvSpPr>
        <dsp:cNvPr id="0" name=""/>
        <dsp:cNvSpPr/>
      </dsp:nvSpPr>
      <dsp:spPr>
        <a:xfrm>
          <a:off x="1754283" y="1852350"/>
          <a:ext cx="1492382" cy="5969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800" kern="1200"/>
            <a:t>Data Cleaning</a:t>
          </a:r>
          <a:endParaRPr lang="en-US" sz="1800" kern="1200"/>
        </a:p>
      </dsp:txBody>
      <dsp:txXfrm>
        <a:off x="1754283" y="1852350"/>
        <a:ext cx="1492382" cy="596953"/>
      </dsp:txXfrm>
    </dsp:sp>
    <dsp:sp modelId="{4D55042B-C673-419E-8AB8-97FB560AD6FB}">
      <dsp:nvSpPr>
        <dsp:cNvPr id="0" name=""/>
        <dsp:cNvSpPr/>
      </dsp:nvSpPr>
      <dsp:spPr>
        <a:xfrm>
          <a:off x="3798848" y="658444"/>
          <a:ext cx="910353" cy="910353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56EA933-11C3-4E2D-A9BF-2FB4F95EE52D}">
      <dsp:nvSpPr>
        <dsp:cNvPr id="0" name=""/>
        <dsp:cNvSpPr/>
      </dsp:nvSpPr>
      <dsp:spPr>
        <a:xfrm>
          <a:off x="3992858" y="852454"/>
          <a:ext cx="522333" cy="52233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0C3833-68A8-4576-938C-0D7756E320D5}">
      <dsp:nvSpPr>
        <dsp:cNvPr id="0" name=""/>
        <dsp:cNvSpPr/>
      </dsp:nvSpPr>
      <dsp:spPr>
        <a:xfrm>
          <a:off x="3507833" y="1852350"/>
          <a:ext cx="1492382" cy="5969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800" kern="1200"/>
            <a:t>Sentiment Analysis</a:t>
          </a:r>
          <a:endParaRPr lang="en-US" sz="1800" kern="1200"/>
        </a:p>
      </dsp:txBody>
      <dsp:txXfrm>
        <a:off x="3507833" y="1852350"/>
        <a:ext cx="1492382" cy="596953"/>
      </dsp:txXfrm>
    </dsp:sp>
    <dsp:sp modelId="{3E86ED9B-D8E8-48CD-A22F-9FDA337798F5}">
      <dsp:nvSpPr>
        <dsp:cNvPr id="0" name=""/>
        <dsp:cNvSpPr/>
      </dsp:nvSpPr>
      <dsp:spPr>
        <a:xfrm>
          <a:off x="5552398" y="658444"/>
          <a:ext cx="910353" cy="910353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5486433-5668-4956-8C7E-66272F9A040C}">
      <dsp:nvSpPr>
        <dsp:cNvPr id="0" name=""/>
        <dsp:cNvSpPr/>
      </dsp:nvSpPr>
      <dsp:spPr>
        <a:xfrm>
          <a:off x="5746407" y="852454"/>
          <a:ext cx="522333" cy="52233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0AA34DD-9E5F-445C-BC43-E857EF02AF22}">
      <dsp:nvSpPr>
        <dsp:cNvPr id="0" name=""/>
        <dsp:cNvSpPr/>
      </dsp:nvSpPr>
      <dsp:spPr>
        <a:xfrm>
          <a:off x="5261383" y="1852350"/>
          <a:ext cx="1492382" cy="5969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800" kern="1200"/>
            <a:t>Topic Extraction</a:t>
          </a:r>
          <a:endParaRPr lang="en-US" sz="1800" kern="1200"/>
        </a:p>
      </dsp:txBody>
      <dsp:txXfrm>
        <a:off x="5261383" y="1852350"/>
        <a:ext cx="1492382" cy="596953"/>
      </dsp:txXfrm>
    </dsp:sp>
    <dsp:sp modelId="{DFB681B8-5D6B-4A00-99A3-910D5610BBA5}">
      <dsp:nvSpPr>
        <dsp:cNvPr id="0" name=""/>
        <dsp:cNvSpPr/>
      </dsp:nvSpPr>
      <dsp:spPr>
        <a:xfrm>
          <a:off x="7305947" y="658444"/>
          <a:ext cx="910353" cy="910353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A134F46-E4FB-4F19-9FD4-82655F7E9163}">
      <dsp:nvSpPr>
        <dsp:cNvPr id="0" name=""/>
        <dsp:cNvSpPr/>
      </dsp:nvSpPr>
      <dsp:spPr>
        <a:xfrm>
          <a:off x="7499957" y="852454"/>
          <a:ext cx="522333" cy="522333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234DFEB-337A-4015-86C5-C769D535E131}">
      <dsp:nvSpPr>
        <dsp:cNvPr id="0" name=""/>
        <dsp:cNvSpPr/>
      </dsp:nvSpPr>
      <dsp:spPr>
        <a:xfrm>
          <a:off x="7014933" y="1852350"/>
          <a:ext cx="1492382" cy="5969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800" kern="1200"/>
            <a:t>Predictive Modelling</a:t>
          </a:r>
          <a:endParaRPr lang="en-US" sz="1800" kern="1200"/>
        </a:p>
      </dsp:txBody>
      <dsp:txXfrm>
        <a:off x="7014933" y="1852350"/>
        <a:ext cx="1492382" cy="596953"/>
      </dsp:txXfrm>
    </dsp:sp>
    <dsp:sp modelId="{5E1F10DD-F880-480F-90CA-06611AE17E51}">
      <dsp:nvSpPr>
        <dsp:cNvPr id="0" name=""/>
        <dsp:cNvSpPr/>
      </dsp:nvSpPr>
      <dsp:spPr>
        <a:xfrm>
          <a:off x="9059497" y="658444"/>
          <a:ext cx="910353" cy="910353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0BA1325-669C-47C4-84EB-1166BF825D06}">
      <dsp:nvSpPr>
        <dsp:cNvPr id="0" name=""/>
        <dsp:cNvSpPr/>
      </dsp:nvSpPr>
      <dsp:spPr>
        <a:xfrm>
          <a:off x="9253507" y="852454"/>
          <a:ext cx="522333" cy="522333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EA6B65-B538-43D9-AFF1-49884D5C1CCF}">
      <dsp:nvSpPr>
        <dsp:cNvPr id="0" name=""/>
        <dsp:cNvSpPr/>
      </dsp:nvSpPr>
      <dsp:spPr>
        <a:xfrm>
          <a:off x="8768483" y="1852350"/>
          <a:ext cx="1492382" cy="5969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800" kern="1200"/>
            <a:t>Database</a:t>
          </a:r>
          <a:endParaRPr lang="en-US" sz="1800" kern="1200"/>
        </a:p>
      </dsp:txBody>
      <dsp:txXfrm>
        <a:off x="8768483" y="1852350"/>
        <a:ext cx="1492382" cy="59695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60538-B4E8-4888-9A20-BFC73852FF7A}" type="datetimeFigureOut">
              <a:rPr lang="en-GB" smtClean="0"/>
              <a:t>12/05/2022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0FDAA-ED47-412B-AB15-F2231551D90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93101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60538-B4E8-4888-9A20-BFC73852FF7A}" type="datetimeFigureOut">
              <a:rPr lang="en-GB" smtClean="0"/>
              <a:t>12/05/2022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0FDAA-ED47-412B-AB15-F2231551D90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46124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60538-B4E8-4888-9A20-BFC73852FF7A}" type="datetimeFigureOut">
              <a:rPr lang="en-GB" smtClean="0"/>
              <a:t>12/05/2022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0FDAA-ED47-412B-AB15-F2231551D90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50035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60538-B4E8-4888-9A20-BFC73852FF7A}" type="datetimeFigureOut">
              <a:rPr lang="en-GB" smtClean="0"/>
              <a:t>12/05/2022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0FDAA-ED47-412B-AB15-F2231551D90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09510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60538-B4E8-4888-9A20-BFC73852FF7A}" type="datetimeFigureOut">
              <a:rPr lang="en-GB" smtClean="0"/>
              <a:t>12/05/2022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0FDAA-ED47-412B-AB15-F2231551D90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90433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60538-B4E8-4888-9A20-BFC73852FF7A}" type="datetimeFigureOut">
              <a:rPr lang="en-GB" smtClean="0"/>
              <a:t>12/05/2022</a:t>
            </a:fld>
            <a:endParaRPr lang="en-GB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0FDAA-ED47-412B-AB15-F2231551D90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45919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60538-B4E8-4888-9A20-BFC73852FF7A}" type="datetimeFigureOut">
              <a:rPr lang="en-GB" smtClean="0"/>
              <a:t>12/05/2022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0FDAA-ED47-412B-AB15-F2231551D906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98196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60538-B4E8-4888-9A20-BFC73852FF7A}" type="datetimeFigureOut">
              <a:rPr lang="en-GB" smtClean="0"/>
              <a:t>12/05/2022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0FDAA-ED47-412B-AB15-F2231551D90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46607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60538-B4E8-4888-9A20-BFC73852FF7A}" type="datetimeFigureOut">
              <a:rPr lang="en-GB" smtClean="0"/>
              <a:t>12/05/2022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0FDAA-ED47-412B-AB15-F2231551D90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54839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60538-B4E8-4888-9A20-BFC73852FF7A}" type="datetimeFigureOut">
              <a:rPr lang="en-GB" smtClean="0"/>
              <a:t>12/05/2022</a:t>
            </a:fld>
            <a:endParaRPr lang="en-GB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GB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0FDAA-ED47-412B-AB15-F2231551D90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22303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BA560538-B4E8-4888-9A20-BFC73852FF7A}" type="datetimeFigureOut">
              <a:rPr lang="en-GB" smtClean="0"/>
              <a:t>12/05/2022</a:t>
            </a:fld>
            <a:endParaRPr lang="en-GB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GB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0FDAA-ED47-412B-AB15-F2231551D90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36809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BA560538-B4E8-4888-9A20-BFC73852FF7A}" type="datetimeFigureOut">
              <a:rPr lang="en-GB" smtClean="0"/>
              <a:t>12/05/2022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6CB0FDAA-ED47-412B-AB15-F2231551D90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5355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27245F8F-6C0F-3CB1-F859-597AFEE495A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9777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221E26-5498-D759-2138-E4441FF3A2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0200" y="2640318"/>
            <a:ext cx="8991600" cy="1138773"/>
          </a:xfrm>
          <a:solidFill>
            <a:schemeClr val="bg1">
              <a:alpha val="70000"/>
            </a:schemeClr>
          </a:solidFill>
          <a:ln w="38100" cap="sq">
            <a:solidFill>
              <a:schemeClr val="tx1"/>
            </a:solidFill>
            <a:miter lim="800000"/>
          </a:ln>
        </p:spPr>
        <p:txBody>
          <a:bodyPr anchor="ctr">
            <a:normAutofit/>
          </a:bodyPr>
          <a:lstStyle/>
          <a:p>
            <a:r>
              <a:rPr lang="en-GB">
                <a:solidFill>
                  <a:schemeClr val="tx1"/>
                </a:solidFill>
              </a:rPr>
              <a:t>Financial Stock Dashboard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1B8D6DA-1F01-B794-ECF4-3280F1C12F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95194" y="5211336"/>
            <a:ext cx="6801612" cy="814079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FFFFFF"/>
                </a:solidFill>
              </a:rPr>
              <a:t>Andris Vaivods</a:t>
            </a:r>
          </a:p>
        </p:txBody>
      </p:sp>
    </p:spTree>
    <p:extLst>
      <p:ext uri="{BB962C8B-B14F-4D97-AF65-F5344CB8AC3E}">
        <p14:creationId xmlns:p14="http://schemas.microsoft.com/office/powerpoint/2010/main" val="39860105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504152-AB34-0259-5022-90349BB065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</p:spPr>
        <p:txBody>
          <a:bodyPr>
            <a:normAutofit/>
          </a:bodyPr>
          <a:lstStyle/>
          <a:p>
            <a:r>
              <a:rPr lang="en-GB" dirty="0"/>
              <a:t>Backend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B0E0361E-A5DB-9C4C-5309-74E06EA2E43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11989416"/>
              </p:ext>
            </p:extLst>
          </p:nvPr>
        </p:nvGraphicFramePr>
        <p:xfrm>
          <a:off x="965200" y="2638425"/>
          <a:ext cx="10261600" cy="31077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618536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660E788-AFA9-4A1B-9991-6AA74632A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544653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47D371-1420-C91E-E648-A7E668870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643467"/>
            <a:ext cx="6242719" cy="1728044"/>
          </a:xfrm>
          <a:noFill/>
          <a:ln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r>
              <a:rPr lang="en-GB">
                <a:solidFill>
                  <a:schemeClr val="bg1"/>
                </a:solidFill>
              </a:rPr>
              <a:t>Web Scraping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196847-A758-2C94-FDAF-7C78408C71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8563" y="4844291"/>
            <a:ext cx="3419524" cy="1196833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C4D15C-3D49-6101-4059-033201F907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2638044"/>
            <a:ext cx="6242715" cy="3415622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Extract article links and stock metrics from FINVIZ.com</a:t>
            </a:r>
          </a:p>
          <a:p>
            <a:r>
              <a:rPr lang="en-GB" dirty="0">
                <a:solidFill>
                  <a:schemeClr val="bg1"/>
                </a:solidFill>
              </a:rPr>
              <a:t>Open each article using Requests and extract the HTML</a:t>
            </a:r>
          </a:p>
          <a:p>
            <a:r>
              <a:rPr lang="en-GB" dirty="0">
                <a:solidFill>
                  <a:schemeClr val="bg1"/>
                </a:solidFill>
              </a:rPr>
              <a:t>Check if article is about the specific stock</a:t>
            </a:r>
          </a:p>
          <a:p>
            <a:r>
              <a:rPr lang="en-GB" dirty="0">
                <a:solidFill>
                  <a:schemeClr val="bg1"/>
                </a:solidFill>
              </a:rPr>
              <a:t>Clean HTML with BeautifulSoup</a:t>
            </a:r>
          </a:p>
          <a:p>
            <a:r>
              <a:rPr lang="en-GB" dirty="0">
                <a:solidFill>
                  <a:schemeClr val="bg1"/>
                </a:solidFill>
              </a:rPr>
              <a:t>Use the Yahoo finance API to get analyst ratings and historic price</a:t>
            </a:r>
          </a:p>
          <a:p>
            <a:r>
              <a:rPr lang="en-GB" dirty="0">
                <a:solidFill>
                  <a:schemeClr val="bg1"/>
                </a:solidFill>
              </a:rPr>
              <a:t>Store all the information in Pandas Data frames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BD9383-B83F-6AA9-A36D-3FACFB1017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8563" y="2830583"/>
            <a:ext cx="3419524" cy="119683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D4832BF-CE6A-F044-8123-1FFE7CA3E1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8118" y="816876"/>
            <a:ext cx="3419524" cy="1316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6310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1660E788-AFA9-4A1B-9991-6AA74632A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544653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982476-BFE9-8D0B-08F4-362445DA5A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643467"/>
            <a:ext cx="6242719" cy="1728044"/>
          </a:xfrm>
          <a:noFill/>
          <a:ln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r>
              <a:rPr lang="en-GB">
                <a:solidFill>
                  <a:schemeClr val="bg1"/>
                </a:solidFill>
              </a:rPr>
              <a:t>Data Cleaning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F5B344-1E3B-875C-FAE2-389A6FFA65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2638044"/>
            <a:ext cx="6242715" cy="3415622"/>
          </a:xfrm>
        </p:spPr>
        <p:txBody>
          <a:bodyPr>
            <a:normAutofit/>
          </a:bodyPr>
          <a:lstStyle/>
          <a:p>
            <a:r>
              <a:rPr lang="en-GB">
                <a:solidFill>
                  <a:schemeClr val="bg1"/>
                </a:solidFill>
              </a:rPr>
              <a:t>Remove unnecessary whitespace</a:t>
            </a:r>
          </a:p>
          <a:p>
            <a:r>
              <a:rPr lang="en-GB">
                <a:solidFill>
                  <a:schemeClr val="bg1"/>
                </a:solidFill>
              </a:rPr>
              <a:t>Remove characters that do not effect sentiment.</a:t>
            </a:r>
          </a:p>
          <a:p>
            <a:r>
              <a:rPr lang="en-GB">
                <a:solidFill>
                  <a:schemeClr val="bg1"/>
                </a:solidFill>
              </a:rPr>
              <a:t>Now the text is ready for Sentiment analysis</a:t>
            </a:r>
          </a:p>
          <a:p>
            <a:r>
              <a:rPr lang="en-GB">
                <a:solidFill>
                  <a:schemeClr val="bg1"/>
                </a:solidFill>
              </a:rPr>
              <a:t>Remove stop words like “the”, “she”, “have”</a:t>
            </a:r>
          </a:p>
          <a:p>
            <a:r>
              <a:rPr lang="en-GB">
                <a:solidFill>
                  <a:schemeClr val="bg1"/>
                </a:solidFill>
              </a:rPr>
              <a:t>Remove often mentioned words like “stock” and “company”</a:t>
            </a:r>
          </a:p>
          <a:p>
            <a:r>
              <a:rPr lang="en-GB">
                <a:solidFill>
                  <a:schemeClr val="bg1"/>
                </a:solidFill>
              </a:rPr>
              <a:t>Remove all punctuation</a:t>
            </a:r>
          </a:p>
          <a:p>
            <a:r>
              <a:rPr lang="en-GB">
                <a:solidFill>
                  <a:schemeClr val="bg1"/>
                </a:solidFill>
              </a:rPr>
              <a:t>Perform lemmatization</a:t>
            </a:r>
          </a:p>
          <a:p>
            <a:r>
              <a:rPr lang="en-GB">
                <a:solidFill>
                  <a:schemeClr val="bg1"/>
                </a:solidFill>
              </a:rPr>
              <a:t>Lowercase all text</a:t>
            </a:r>
          </a:p>
          <a:p>
            <a:endParaRPr lang="en-GB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41B176-CEBD-DB2D-FD0A-C16DB08F56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9344" y="638946"/>
            <a:ext cx="2418851" cy="26291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A13178C-3737-A5CF-3BB7-2D1E97D8D5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9008" y="4129143"/>
            <a:ext cx="3419524" cy="1385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2780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660E788-AFA9-4A1B-9991-6AA74632A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544653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36B98E-6A81-60AA-B634-CC18DE05B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643467"/>
            <a:ext cx="6242719" cy="1728044"/>
          </a:xfrm>
          <a:noFill/>
          <a:ln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r>
              <a:rPr lang="en-GB">
                <a:solidFill>
                  <a:schemeClr val="bg1"/>
                </a:solidFill>
              </a:rPr>
              <a:t>Sentiment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2E5AD8-1300-59AA-0CC3-D782553415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2638044"/>
            <a:ext cx="6242715" cy="3415622"/>
          </a:xfrm>
        </p:spPr>
        <p:txBody>
          <a:bodyPr>
            <a:normAutofit/>
          </a:bodyPr>
          <a:lstStyle/>
          <a:p>
            <a:r>
              <a:rPr lang="en-GB">
                <a:solidFill>
                  <a:schemeClr val="bg1"/>
                </a:solidFill>
              </a:rPr>
              <a:t>Tokenize text into sentences</a:t>
            </a:r>
          </a:p>
          <a:p>
            <a:r>
              <a:rPr lang="en-GB">
                <a:solidFill>
                  <a:schemeClr val="bg1"/>
                </a:solidFill>
              </a:rPr>
              <a:t>Remove last three sentences from articles</a:t>
            </a:r>
          </a:p>
          <a:p>
            <a:r>
              <a:rPr lang="en-GB">
                <a:solidFill>
                  <a:schemeClr val="bg1"/>
                </a:solidFill>
              </a:rPr>
              <a:t>Analyse the sentiment of the title and text using VADER</a:t>
            </a:r>
          </a:p>
          <a:p>
            <a:r>
              <a:rPr lang="en-GB">
                <a:solidFill>
                  <a:schemeClr val="bg1"/>
                </a:solidFill>
              </a:rPr>
              <a:t>Each article is assigned a compound score from -1 to 1</a:t>
            </a:r>
          </a:p>
          <a:p>
            <a:r>
              <a:rPr lang="en-GB">
                <a:solidFill>
                  <a:schemeClr val="bg1"/>
                </a:solidFill>
              </a:rPr>
              <a:t>Split the data into one day sections</a:t>
            </a:r>
          </a:p>
          <a:p>
            <a:r>
              <a:rPr lang="en-GB">
                <a:solidFill>
                  <a:schemeClr val="bg1"/>
                </a:solidFill>
              </a:rPr>
              <a:t>Generate Moving averages for daily sentiment</a:t>
            </a:r>
          </a:p>
          <a:p>
            <a:endParaRPr lang="en-GB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0E9C52-53B6-4165-56FD-F94FE47925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9344" y="638946"/>
            <a:ext cx="2418851" cy="262918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319433D-E560-E2D8-95CB-6534889A60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9008" y="4129143"/>
            <a:ext cx="3419524" cy="1385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7866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D8F1DC-0DFF-16A1-1710-284DD02E4B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964692"/>
            <a:ext cx="3628966" cy="1188720"/>
          </a:xfrm>
        </p:spPr>
        <p:txBody>
          <a:bodyPr>
            <a:normAutofit/>
          </a:bodyPr>
          <a:lstStyle/>
          <a:p>
            <a:r>
              <a:rPr lang="en-GB" dirty="0"/>
              <a:t>Vader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EDA589-31FD-8261-7E07-F8CE15459F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3243" y="2638044"/>
            <a:ext cx="3628965" cy="3263206"/>
          </a:xfrm>
        </p:spPr>
        <p:txBody>
          <a:bodyPr>
            <a:normAutofit/>
          </a:bodyPr>
          <a:lstStyle/>
          <a:p>
            <a:r>
              <a:rPr lang="en-GB" dirty="0"/>
              <a:t>Valence Aware Dictionary and </a:t>
            </a:r>
            <a:r>
              <a:rPr lang="en-GB" dirty="0" err="1"/>
              <a:t>sEntiment</a:t>
            </a:r>
            <a:r>
              <a:rPr lang="en-GB" dirty="0"/>
              <a:t> Reasoner</a:t>
            </a:r>
          </a:p>
          <a:p>
            <a:r>
              <a:rPr lang="en-GB" dirty="0"/>
              <a:t>Lexicon and rule-based</a:t>
            </a:r>
          </a:p>
          <a:p>
            <a:r>
              <a:rPr lang="en-GB" dirty="0"/>
              <a:t>Does not require any training data</a:t>
            </a:r>
          </a:p>
          <a:p>
            <a:endParaRPr lang="en-GB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515FC82-3453-4CBE-8895-4CCFF33952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94182" y="964692"/>
            <a:ext cx="6885432" cy="4936558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5FD847B-65C0-4027-8DFC-70CB42451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7802" y="1128683"/>
            <a:ext cx="6558192" cy="460857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8246FE60-65D3-E652-2318-298B111D05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3224" t="1078" r="-4074" b="4031"/>
          <a:stretch/>
        </p:blipFill>
        <p:spPr>
          <a:xfrm>
            <a:off x="5684922" y="1335505"/>
            <a:ext cx="4499810" cy="4060657"/>
          </a:xfrm>
          <a:prstGeom prst="rect">
            <a:avLst/>
          </a:prstGeom>
          <a:ln w="38100">
            <a:noFill/>
          </a:ln>
        </p:spPr>
      </p:pic>
    </p:spTree>
    <p:extLst>
      <p:ext uri="{BB962C8B-B14F-4D97-AF65-F5344CB8AC3E}">
        <p14:creationId xmlns:p14="http://schemas.microsoft.com/office/powerpoint/2010/main" val="22575591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1660E788-AFA9-4A1B-9991-6AA74632A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544653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861159-7977-8557-A3AC-15A429BAC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643467"/>
            <a:ext cx="6242719" cy="1728044"/>
          </a:xfrm>
          <a:noFill/>
          <a:ln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r>
              <a:rPr lang="en-GB">
                <a:solidFill>
                  <a:schemeClr val="bg1"/>
                </a:solidFill>
              </a:rPr>
              <a:t>Topic Extraction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5E8E2-98AB-F5EC-D786-1B029721C4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2638044"/>
            <a:ext cx="6242715" cy="3415622"/>
          </a:xfrm>
        </p:spPr>
        <p:txBody>
          <a:bodyPr>
            <a:normAutofit/>
          </a:bodyPr>
          <a:lstStyle/>
          <a:p>
            <a:r>
              <a:rPr lang="en-GB">
                <a:solidFill>
                  <a:schemeClr val="bg1"/>
                </a:solidFill>
              </a:rPr>
              <a:t>Gather articles in the last 14 days</a:t>
            </a:r>
          </a:p>
          <a:p>
            <a:r>
              <a:rPr lang="en-GB">
                <a:solidFill>
                  <a:schemeClr val="bg1"/>
                </a:solidFill>
              </a:rPr>
              <a:t>Create term dictionary</a:t>
            </a:r>
          </a:p>
          <a:p>
            <a:r>
              <a:rPr lang="en-GB">
                <a:solidFill>
                  <a:schemeClr val="bg1"/>
                </a:solidFill>
              </a:rPr>
              <a:t>Convert articles into a term matrix</a:t>
            </a:r>
          </a:p>
          <a:p>
            <a:r>
              <a:rPr lang="en-GB">
                <a:solidFill>
                  <a:schemeClr val="bg1"/>
                </a:solidFill>
              </a:rPr>
              <a:t>Pass the term dictionary and term matrix through the GENSIM Latent Dirichlet Allocation (LDA) model.</a:t>
            </a:r>
          </a:p>
          <a:p>
            <a:r>
              <a:rPr lang="en-GB">
                <a:solidFill>
                  <a:schemeClr val="bg1"/>
                </a:solidFill>
              </a:rPr>
              <a:t>Generate 8 topics with two words in each topic</a:t>
            </a:r>
          </a:p>
          <a:p>
            <a:endParaRPr lang="en-GB">
              <a:solidFill>
                <a:schemeClr val="bg1"/>
              </a:solidFill>
            </a:endParaRPr>
          </a:p>
          <a:p>
            <a:endParaRPr lang="en-GB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58605F-1153-224B-B323-367FDD9CC7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9870" y="2471419"/>
            <a:ext cx="3428662" cy="1714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6907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A31212-4E09-0901-9CAE-A3B3941726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964692"/>
            <a:ext cx="3523946" cy="1188720"/>
          </a:xfrm>
        </p:spPr>
        <p:txBody>
          <a:bodyPr>
            <a:normAutofit/>
          </a:bodyPr>
          <a:lstStyle/>
          <a:p>
            <a:r>
              <a:rPr lang="en-GB" sz="2000"/>
              <a:t>Latent Dirichlet Allocation (LDA)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BFD99A-68AD-DA26-F60A-81C216BF32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3244" y="2638044"/>
            <a:ext cx="3525374" cy="3263206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buFont typeface="+mj-lt"/>
              <a:buAutoNum type="arabicPeriod"/>
            </a:pPr>
            <a:r>
              <a:rPr lang="en-GB" sz="1100" dirty="0"/>
              <a:t>Each word in each document is randomly assigned to one of the ‘T’ topics.</a:t>
            </a:r>
          </a:p>
          <a:p>
            <a:pPr>
              <a:lnSpc>
                <a:spcPct val="90000"/>
              </a:lnSpc>
              <a:buFont typeface="+mj-lt"/>
              <a:buAutoNum type="arabicPeriod"/>
            </a:pPr>
            <a:r>
              <a:rPr lang="en-GB" sz="1100" dirty="0"/>
              <a:t>Assume that all topic assignments except for the current one are correct.</a:t>
            </a:r>
          </a:p>
          <a:p>
            <a:pPr>
              <a:lnSpc>
                <a:spcPct val="90000"/>
              </a:lnSpc>
              <a:buFont typeface="+mj-lt"/>
              <a:buAutoNum type="arabicPeriod"/>
            </a:pPr>
            <a:r>
              <a:rPr lang="en-GB" sz="1100" dirty="0"/>
              <a:t>The proportion of words in the document, ‘d’ that are currently assigned to topic ‘t’ is equal to p(topic t | document d), and the proportion of assignments topic ‘t’ over all documents that belong to word ‘w’ is equal to p(word w | topic t).</a:t>
            </a:r>
          </a:p>
          <a:p>
            <a:pPr>
              <a:lnSpc>
                <a:spcPct val="90000"/>
              </a:lnSpc>
              <a:buFont typeface="+mj-lt"/>
              <a:buAutoNum type="arabicPeriod"/>
            </a:pPr>
            <a:r>
              <a:rPr lang="en-GB" sz="1100" dirty="0"/>
              <a:t>These two proportions are multiplied and assigned a new topic based on that probability. </a:t>
            </a:r>
          </a:p>
        </p:txBody>
      </p:sp>
      <p:sp>
        <p:nvSpPr>
          <p:cNvPr id="17" name="Rectangle 12">
            <a:extLst>
              <a:ext uri="{FF2B5EF4-FFF2-40B4-BE49-F238E27FC236}">
                <a16:creationId xmlns:a16="http://schemas.microsoft.com/office/drawing/2014/main" id="{6515FC82-3453-4CBE-8895-4CCFF33952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94182" y="964692"/>
            <a:ext cx="6885432" cy="4936558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4">
            <a:extLst>
              <a:ext uri="{FF2B5EF4-FFF2-40B4-BE49-F238E27FC236}">
                <a16:creationId xmlns:a16="http://schemas.microsoft.com/office/drawing/2014/main" id="{C5FD847B-65C0-4027-8DFC-70CB42451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7802" y="1128683"/>
            <a:ext cx="6558192" cy="460857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5663E7-E41C-4AF0-193F-86B7623451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7802" y="1848977"/>
            <a:ext cx="7201175" cy="3160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9262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660E788-AFA9-4A1B-9991-6AA74632A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544653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B65994-4677-20E3-570E-1608BAE147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643467"/>
            <a:ext cx="6242719" cy="1728044"/>
          </a:xfrm>
          <a:noFill/>
          <a:ln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r>
              <a:rPr lang="en-GB">
                <a:solidFill>
                  <a:schemeClr val="bg1"/>
                </a:solidFill>
              </a:rPr>
              <a:t>Predictive Modelling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52E015-A4FC-3608-4ACB-2761E3806F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2638044"/>
            <a:ext cx="6242715" cy="3415622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Use historic price to predict future price</a:t>
            </a:r>
          </a:p>
          <a:p>
            <a:r>
              <a:rPr lang="en-GB" dirty="0">
                <a:solidFill>
                  <a:schemeClr val="bg1"/>
                </a:solidFill>
              </a:rPr>
              <a:t>Predict the price for the next two weeks using an LSTM model</a:t>
            </a:r>
          </a:p>
          <a:p>
            <a:pPr lvl="1"/>
            <a:r>
              <a:rPr lang="en-GB" dirty="0">
                <a:solidFill>
                  <a:schemeClr val="bg1"/>
                </a:solidFill>
              </a:rPr>
              <a:t>Long short-term memory (LSTM) is an artificial neural network</a:t>
            </a:r>
          </a:p>
          <a:p>
            <a:pPr lvl="1"/>
            <a:r>
              <a:rPr lang="en-GB" dirty="0">
                <a:solidFill>
                  <a:schemeClr val="bg1"/>
                </a:solidFill>
              </a:rPr>
              <a:t>Can process sequences of data</a:t>
            </a:r>
          </a:p>
          <a:p>
            <a:pPr lvl="1"/>
            <a:r>
              <a:rPr lang="en-GB" dirty="0">
                <a:solidFill>
                  <a:schemeClr val="bg1"/>
                </a:solidFill>
              </a:rPr>
              <a:t>Fit the model with price in the last ten years</a:t>
            </a:r>
          </a:p>
          <a:p>
            <a:pPr lvl="1"/>
            <a:r>
              <a:rPr lang="en-GB" dirty="0">
                <a:solidFill>
                  <a:schemeClr val="bg1"/>
                </a:solidFill>
              </a:rPr>
              <a:t>Use drop gates to avoid overfitting</a:t>
            </a:r>
          </a:p>
          <a:p>
            <a:pPr lvl="1"/>
            <a:r>
              <a:rPr lang="en-GB" dirty="0">
                <a:solidFill>
                  <a:schemeClr val="bg1"/>
                </a:solidFill>
              </a:rPr>
              <a:t>Use the previous 50 days to predict the next day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DFEF65-2F94-E84C-7232-9963382444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9008" y="859292"/>
            <a:ext cx="3419524" cy="218849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5B76F02-D71C-3164-698E-A9C5E151D0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9008" y="3902769"/>
            <a:ext cx="3419524" cy="1837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070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660E788-AFA9-4A1B-9991-6AA74632A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544653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9EDFD3-C69C-DAF7-53EA-87F646E69A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643467"/>
            <a:ext cx="6242719" cy="1728044"/>
          </a:xfrm>
          <a:noFill/>
          <a:ln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r>
              <a:rPr lang="en-GB">
                <a:solidFill>
                  <a:schemeClr val="bg1"/>
                </a:solidFill>
              </a:rPr>
              <a:t>Database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0761DF-27BB-9FD1-188C-042B498396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2638044"/>
            <a:ext cx="6242715" cy="3415622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MongoDB Atlas Cloud database</a:t>
            </a:r>
          </a:p>
          <a:p>
            <a:r>
              <a:rPr lang="en-GB" dirty="0">
                <a:solidFill>
                  <a:schemeClr val="bg1"/>
                </a:solidFill>
              </a:rPr>
              <a:t>Stored in JSON format</a:t>
            </a:r>
          </a:p>
          <a:p>
            <a:r>
              <a:rPr lang="en-GB" dirty="0">
                <a:solidFill>
                  <a:schemeClr val="bg1"/>
                </a:solidFill>
              </a:rPr>
              <a:t>13 collections in total</a:t>
            </a:r>
          </a:p>
          <a:p>
            <a:r>
              <a:rPr lang="en-GB" dirty="0">
                <a:solidFill>
                  <a:schemeClr val="bg1"/>
                </a:solidFill>
              </a:rPr>
              <a:t>50 different stocks</a:t>
            </a:r>
          </a:p>
          <a:p>
            <a:r>
              <a:rPr lang="en-GB" dirty="0">
                <a:solidFill>
                  <a:schemeClr val="bg1"/>
                </a:solidFill>
              </a:rPr>
              <a:t>Over ten thousand articles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423E6E-8E73-9A45-C519-581F4535F1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9008" y="897762"/>
            <a:ext cx="3419524" cy="21115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2044F9A-F3CE-B222-6F65-8FC9F84E19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9008" y="4107941"/>
            <a:ext cx="3419524" cy="1427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6657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36">
            <a:extLst>
              <a:ext uri="{FF2B5EF4-FFF2-40B4-BE49-F238E27FC236}">
                <a16:creationId xmlns:a16="http://schemas.microsoft.com/office/drawing/2014/main" id="{1660E788-AFA9-4A1B-9991-6AA74632A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38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544653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65B2F5-5D68-62EF-F86B-96E937A4FE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643467"/>
            <a:ext cx="6242719" cy="1728044"/>
          </a:xfrm>
          <a:noFill/>
          <a:ln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r>
              <a:rPr lang="en-GB">
                <a:solidFill>
                  <a:schemeClr val="bg1"/>
                </a:solidFill>
              </a:rPr>
              <a:t>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323ECA-5793-3E07-D7E0-0A99237EB6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2638044"/>
            <a:ext cx="6242715" cy="3415622"/>
          </a:xfrm>
        </p:spPr>
        <p:txBody>
          <a:bodyPr>
            <a:normAutofit/>
          </a:bodyPr>
          <a:lstStyle/>
          <a:p>
            <a:r>
              <a:rPr lang="en-GB">
                <a:solidFill>
                  <a:schemeClr val="bg1"/>
                </a:solidFill>
              </a:rPr>
              <a:t>The goal of testing the back-end was to make sure that the code was ready to be automated</a:t>
            </a:r>
          </a:p>
          <a:p>
            <a:pPr lvl="1"/>
            <a:r>
              <a:rPr lang="en-GB">
                <a:solidFill>
                  <a:schemeClr val="bg1"/>
                </a:solidFill>
              </a:rPr>
              <a:t>Create Unit tests to test the backend Python code</a:t>
            </a:r>
          </a:p>
          <a:p>
            <a:pPr lvl="1"/>
            <a:r>
              <a:rPr lang="en-GB">
                <a:solidFill>
                  <a:schemeClr val="bg1"/>
                </a:solidFill>
              </a:rPr>
              <a:t>Each function is a unit</a:t>
            </a:r>
          </a:p>
          <a:p>
            <a:r>
              <a:rPr lang="en-GB">
                <a:solidFill>
                  <a:schemeClr val="bg1"/>
                </a:solidFill>
              </a:rPr>
              <a:t>The Objective of testing the front-end was to make sure that the user experience was as good as possible</a:t>
            </a:r>
          </a:p>
          <a:p>
            <a:pPr lvl="1"/>
            <a:r>
              <a:rPr lang="en-GB">
                <a:solidFill>
                  <a:schemeClr val="bg1"/>
                </a:solidFill>
              </a:rPr>
              <a:t>Perform user testing and acceptance testing by getting feedback from potential users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128531-455D-0BA1-00E0-26897C70D5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762" t="8677" r="19158" b="8676"/>
          <a:stretch/>
        </p:blipFill>
        <p:spPr>
          <a:xfrm>
            <a:off x="8119870" y="2313737"/>
            <a:ext cx="3428662" cy="2029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457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5">
            <a:extLst>
              <a:ext uri="{FF2B5EF4-FFF2-40B4-BE49-F238E27FC236}">
                <a16:creationId xmlns:a16="http://schemas.microsoft.com/office/drawing/2014/main" id="{4E866FF9-A729-45F0-A163-10E89E8716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738255" cy="685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0A8B1E-33DB-127E-F79E-42C54A6B3D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681105"/>
            <a:ext cx="3401568" cy="1495794"/>
          </a:xfrm>
          <a:solidFill>
            <a:srgbClr val="FFFFFF"/>
          </a:solidFill>
          <a:ln>
            <a:solidFill>
              <a:srgbClr val="262626"/>
            </a:solidFill>
          </a:ln>
        </p:spPr>
        <p:txBody>
          <a:bodyPr>
            <a:normAutofit/>
          </a:bodyPr>
          <a:lstStyle/>
          <a:p>
            <a:r>
              <a:rPr lang="en-GB"/>
              <a:t>Summary</a:t>
            </a:r>
          </a:p>
        </p:txBody>
      </p:sp>
      <p:sp useBgFill="1">
        <p:nvSpPr>
          <p:cNvPr id="31" name="Rectangle 27">
            <a:extLst>
              <a:ext uri="{FF2B5EF4-FFF2-40B4-BE49-F238E27FC236}">
                <a16:creationId xmlns:a16="http://schemas.microsoft.com/office/drawing/2014/main" id="{A804366F-2366-4688-98E7-B101C7BC61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3278" y="0"/>
            <a:ext cx="7438722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7" name="Content Placeholder 2">
            <a:extLst>
              <a:ext uri="{FF2B5EF4-FFF2-40B4-BE49-F238E27FC236}">
                <a16:creationId xmlns:a16="http://schemas.microsoft.com/office/drawing/2014/main" id="{32B46362-25B5-60F2-1E09-66E8A513BB8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17675217"/>
              </p:ext>
            </p:extLst>
          </p:nvPr>
        </p:nvGraphicFramePr>
        <p:xfrm>
          <a:off x="5397500" y="639763"/>
          <a:ext cx="6151563" cy="52768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696504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C9F9EF0-93D5-4D4B-BAFE-477002814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F3828A-AA18-7645-AD3E-11CBB02A98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solidFill>
            <a:srgbClr val="FFFFFF">
              <a:alpha val="10000"/>
            </a:srgbClr>
          </a:solidFill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en-GB">
                <a:solidFill>
                  <a:schemeClr val="tx1"/>
                </a:solidFill>
              </a:rPr>
              <a:t>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B2DA60-AEE0-0EE1-016B-EB6C321BA7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2638044"/>
            <a:ext cx="7729728" cy="3101983"/>
          </a:xfrm>
        </p:spPr>
        <p:txBody>
          <a:bodyPr>
            <a:normAutofit/>
          </a:bodyPr>
          <a:lstStyle/>
          <a:p>
            <a:r>
              <a:rPr lang="en-GB" b="1" dirty="0"/>
              <a:t>Create a dashboard that is visually pleasing</a:t>
            </a:r>
          </a:p>
          <a:p>
            <a:pPr lvl="1"/>
            <a:r>
              <a:rPr lang="en-GB" b="1" dirty="0"/>
              <a:t>Get feedback from potential users</a:t>
            </a:r>
          </a:p>
          <a:p>
            <a:r>
              <a:rPr lang="en-GB" b="1" dirty="0"/>
              <a:t>Learn the new tools like ChartJS and NodeJS</a:t>
            </a:r>
          </a:p>
          <a:p>
            <a:pPr lvl="1"/>
            <a:r>
              <a:rPr lang="en-GB" dirty="0"/>
              <a:t>Took online courses and watched YouTube videos</a:t>
            </a:r>
          </a:p>
          <a:p>
            <a:r>
              <a:rPr lang="en-GB" b="1" dirty="0"/>
              <a:t>Use Sentiment to Predict Future Price</a:t>
            </a:r>
          </a:p>
          <a:p>
            <a:pPr lvl="1"/>
            <a:r>
              <a:rPr lang="en-GB" dirty="0"/>
              <a:t>Decided not to use sentiment since I couldn’t acquire enough data</a:t>
            </a:r>
          </a:p>
          <a:p>
            <a:r>
              <a:rPr lang="en-GB" b="1" dirty="0"/>
              <a:t>Extract valuable topics from articles</a:t>
            </a:r>
          </a:p>
          <a:p>
            <a:pPr lvl="1"/>
            <a:r>
              <a:rPr lang="en-GB" dirty="0"/>
              <a:t>Used a set of frequently occurring words to remove</a:t>
            </a:r>
            <a:endParaRPr lang="en-GB" b="1" dirty="0"/>
          </a:p>
          <a:p>
            <a:pPr lvl="1"/>
            <a:endParaRPr lang="en-GB" dirty="0"/>
          </a:p>
          <a:p>
            <a:endParaRPr lang="en-GB" dirty="0"/>
          </a:p>
          <a:p>
            <a:pPr lvl="1"/>
            <a:endParaRPr lang="en-GB" dirty="0"/>
          </a:p>
          <a:p>
            <a:endParaRPr lang="en-GB" dirty="0"/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657838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33976D1-3430-450C-A978-87A9A6E8E7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D6AAC78-7D86-415A-ADC1-2B4748079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9680" y="1248156"/>
            <a:ext cx="9692640" cy="436168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2A658D9-F185-44F1-BA33-D50320D1D0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2228" y="1060704"/>
            <a:ext cx="10067544" cy="4736592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9952C5-B5CB-CF56-0A84-26241E0EE5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467418"/>
            <a:ext cx="7729728" cy="1188720"/>
          </a:xfrm>
          <a:solidFill>
            <a:srgbClr val="FFFFFF"/>
          </a:solidFill>
        </p:spPr>
        <p:txBody>
          <a:bodyPr>
            <a:normAutofit/>
          </a:bodyPr>
          <a:lstStyle/>
          <a:p>
            <a:r>
              <a:rPr lang="en-GB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CB1AAE-C07F-5C69-3850-06DC97D1E4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06062" y="2291262"/>
            <a:ext cx="8779512" cy="2879256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GB" dirty="0">
                <a:solidFill>
                  <a:srgbClr val="404040"/>
                </a:solidFill>
              </a:rPr>
              <a:t>The website’s goal was to have a dashboard that the user could use to </a:t>
            </a:r>
            <a:r>
              <a:rPr lang="en-GB" b="1" dirty="0">
                <a:solidFill>
                  <a:srgbClr val="404040"/>
                </a:solidFill>
              </a:rPr>
              <a:t>make future investing decisions</a:t>
            </a:r>
            <a:endParaRPr lang="en-GB" dirty="0">
              <a:solidFill>
                <a:srgbClr val="404040"/>
              </a:solidFill>
            </a:endParaRPr>
          </a:p>
          <a:p>
            <a:pPr>
              <a:lnSpc>
                <a:spcPct val="90000"/>
              </a:lnSpc>
            </a:pPr>
            <a:r>
              <a:rPr lang="en-GB" b="1" dirty="0">
                <a:solidFill>
                  <a:srgbClr val="404040"/>
                </a:solidFill>
              </a:rPr>
              <a:t>Accomplished</a:t>
            </a:r>
            <a:r>
              <a:rPr lang="en-GB" dirty="0">
                <a:solidFill>
                  <a:srgbClr val="404040"/>
                </a:solidFill>
              </a:rPr>
              <a:t> this task and added additional features that could further improve the website’s usability, such as the </a:t>
            </a:r>
            <a:r>
              <a:rPr lang="en-GB" b="1" dirty="0">
                <a:solidFill>
                  <a:srgbClr val="404040"/>
                </a:solidFill>
              </a:rPr>
              <a:t>stock screener </a:t>
            </a:r>
            <a:r>
              <a:rPr lang="en-GB" dirty="0">
                <a:solidFill>
                  <a:srgbClr val="404040"/>
                </a:solidFill>
              </a:rPr>
              <a:t>and </a:t>
            </a:r>
            <a:r>
              <a:rPr lang="en-GB" b="1" dirty="0">
                <a:solidFill>
                  <a:srgbClr val="404040"/>
                </a:solidFill>
              </a:rPr>
              <a:t>tooltips</a:t>
            </a:r>
            <a:r>
              <a:rPr lang="en-GB" dirty="0">
                <a:solidFill>
                  <a:srgbClr val="404040"/>
                </a:solidFill>
              </a:rPr>
              <a:t> for new investors</a:t>
            </a:r>
          </a:p>
          <a:p>
            <a:pPr>
              <a:lnSpc>
                <a:spcPct val="90000"/>
              </a:lnSpc>
            </a:pPr>
            <a:r>
              <a:rPr lang="en-GB" dirty="0">
                <a:solidFill>
                  <a:srgbClr val="404040"/>
                </a:solidFill>
              </a:rPr>
              <a:t>The back-end code is </a:t>
            </a:r>
            <a:r>
              <a:rPr lang="en-GB" b="1" dirty="0">
                <a:solidFill>
                  <a:srgbClr val="404040"/>
                </a:solidFill>
              </a:rPr>
              <a:t>efficient</a:t>
            </a:r>
            <a:r>
              <a:rPr lang="en-GB" dirty="0">
                <a:solidFill>
                  <a:srgbClr val="404040"/>
                </a:solidFill>
              </a:rPr>
              <a:t>; topics extracted are </a:t>
            </a:r>
            <a:r>
              <a:rPr lang="en-GB" b="1" dirty="0">
                <a:solidFill>
                  <a:srgbClr val="404040"/>
                </a:solidFill>
              </a:rPr>
              <a:t>relevant</a:t>
            </a:r>
            <a:r>
              <a:rPr lang="en-GB" dirty="0">
                <a:solidFill>
                  <a:srgbClr val="404040"/>
                </a:solidFill>
              </a:rPr>
              <a:t> to the stock and can be used as points for </a:t>
            </a:r>
            <a:r>
              <a:rPr lang="en-GB" b="1" dirty="0">
                <a:solidFill>
                  <a:srgbClr val="404040"/>
                </a:solidFill>
              </a:rPr>
              <a:t>further research</a:t>
            </a:r>
          </a:p>
          <a:p>
            <a:pPr>
              <a:lnSpc>
                <a:spcPct val="90000"/>
              </a:lnSpc>
            </a:pPr>
            <a:r>
              <a:rPr lang="en-GB" dirty="0">
                <a:solidFill>
                  <a:srgbClr val="404040"/>
                </a:solidFill>
              </a:rPr>
              <a:t> Generated sentiment scores are </a:t>
            </a:r>
            <a:r>
              <a:rPr lang="en-GB" b="1" dirty="0">
                <a:solidFill>
                  <a:srgbClr val="404040"/>
                </a:solidFill>
              </a:rPr>
              <a:t>accurate</a:t>
            </a:r>
            <a:r>
              <a:rPr lang="en-GB" dirty="0">
                <a:solidFill>
                  <a:srgbClr val="404040"/>
                </a:solidFill>
              </a:rPr>
              <a:t> and </a:t>
            </a:r>
            <a:r>
              <a:rPr lang="en-GB" b="1" dirty="0">
                <a:solidFill>
                  <a:srgbClr val="404040"/>
                </a:solidFill>
              </a:rPr>
              <a:t>helpful</a:t>
            </a:r>
          </a:p>
          <a:p>
            <a:pPr>
              <a:lnSpc>
                <a:spcPct val="90000"/>
              </a:lnSpc>
            </a:pPr>
            <a:r>
              <a:rPr lang="en-GB" dirty="0">
                <a:solidFill>
                  <a:srgbClr val="404040"/>
                </a:solidFill>
              </a:rPr>
              <a:t>Even though the website is ready for public use and could be launched, there is still room for </a:t>
            </a:r>
            <a:r>
              <a:rPr lang="en-GB" b="1" dirty="0">
                <a:solidFill>
                  <a:srgbClr val="404040"/>
                </a:solidFill>
              </a:rPr>
              <a:t>future improvements</a:t>
            </a:r>
          </a:p>
        </p:txBody>
      </p:sp>
    </p:spTree>
    <p:extLst>
      <p:ext uri="{BB962C8B-B14F-4D97-AF65-F5344CB8AC3E}">
        <p14:creationId xmlns:p14="http://schemas.microsoft.com/office/powerpoint/2010/main" val="5764364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fferent coloured question marks">
            <a:extLst>
              <a:ext uri="{FF2B5EF4-FFF2-40B4-BE49-F238E27FC236}">
                <a16:creationId xmlns:a16="http://schemas.microsoft.com/office/drawing/2014/main" id="{B02AAA1A-278E-ACB7-AB7B-E5065B00E37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162B8AE-FFF5-C93F-4F48-0903BBF697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2386744"/>
            <a:ext cx="8991600" cy="1645920"/>
          </a:xfrm>
          <a:noFill/>
          <a:ln w="38100" cap="sq">
            <a:solidFill>
              <a:schemeClr val="tx1"/>
            </a:solidFill>
            <a:miter lim="800000"/>
          </a:ln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3800">
                <a:solidFill>
                  <a:schemeClr val="tx1"/>
                </a:solidFill>
              </a:rPr>
              <a:t>Thank You!</a:t>
            </a:r>
            <a:br>
              <a:rPr lang="en-US" sz="3800">
                <a:solidFill>
                  <a:schemeClr val="tx1"/>
                </a:solidFill>
              </a:rPr>
            </a:br>
            <a:r>
              <a:rPr lang="en-US" sz="3800">
                <a:solidFill>
                  <a:schemeClr val="tx1"/>
                </a:solidFill>
              </a:rPr>
              <a:t>Any Questions?</a:t>
            </a:r>
          </a:p>
        </p:txBody>
      </p:sp>
    </p:spTree>
    <p:extLst>
      <p:ext uri="{BB962C8B-B14F-4D97-AF65-F5344CB8AC3E}">
        <p14:creationId xmlns:p14="http://schemas.microsoft.com/office/powerpoint/2010/main" val="6661696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2" name="Rectangle 61">
            <a:extLst>
              <a:ext uri="{FF2B5EF4-FFF2-40B4-BE49-F238E27FC236}">
                <a16:creationId xmlns:a16="http://schemas.microsoft.com/office/drawing/2014/main" id="{1660E788-AFA9-4A1B-9991-6AA74632A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E0F5116-702A-C443-039E-C387ACBAEA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867" r="8754" b="-1"/>
          <a:stretch/>
        </p:blipFill>
        <p:spPr>
          <a:xfrm>
            <a:off x="4649234" y="10"/>
            <a:ext cx="3775438" cy="26348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9375A79-4364-3175-2293-2E9CA075E7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1" b="641"/>
          <a:stretch/>
        </p:blipFill>
        <p:spPr>
          <a:xfrm>
            <a:off x="4649234" y="2634810"/>
            <a:ext cx="7551910" cy="4228432"/>
          </a:xfrm>
          <a:prstGeom prst="rect">
            <a:avLst/>
          </a:prstGeom>
        </p:spPr>
      </p:pic>
      <p:sp>
        <p:nvSpPr>
          <p:cNvPr id="64" name="Rectangle 63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CF7F05-7925-70BE-EA7B-BD3AC40899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728044"/>
          </a:xfrm>
          <a:noFill/>
          <a:ln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r>
              <a:rPr lang="en-GB">
                <a:solidFill>
                  <a:schemeClr val="bg1"/>
                </a:solidFill>
              </a:rPr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1D093B-A0CF-995B-FB5C-555A14E6C1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/>
          </a:bodyPr>
          <a:lstStyle/>
          <a:p>
            <a:r>
              <a:rPr lang="en-GB">
                <a:solidFill>
                  <a:schemeClr val="bg1"/>
                </a:solidFill>
              </a:rPr>
              <a:t>Passion for Investing and Data analysis</a:t>
            </a:r>
          </a:p>
          <a:p>
            <a:r>
              <a:rPr lang="en-GB">
                <a:solidFill>
                  <a:schemeClr val="bg1"/>
                </a:solidFill>
              </a:rPr>
              <a:t>Alternative to Expensive Software</a:t>
            </a:r>
          </a:p>
          <a:p>
            <a:r>
              <a:rPr lang="en-GB">
                <a:solidFill>
                  <a:schemeClr val="bg1"/>
                </a:solidFill>
              </a:rPr>
              <a:t>The Dashboard form is a great fit for the average investor</a:t>
            </a:r>
          </a:p>
          <a:p>
            <a:r>
              <a:rPr lang="en-GB">
                <a:solidFill>
                  <a:schemeClr val="bg1"/>
                </a:solidFill>
              </a:rPr>
              <a:t>Developing the right skills</a:t>
            </a:r>
          </a:p>
          <a:p>
            <a:r>
              <a:rPr lang="en-GB">
                <a:solidFill>
                  <a:schemeClr val="bg1"/>
                </a:solidFill>
              </a:rPr>
              <a:t>Improve existing websites</a:t>
            </a:r>
          </a:p>
        </p:txBody>
      </p:sp>
      <p:pic>
        <p:nvPicPr>
          <p:cNvPr id="8" name="Picture 7" descr="Logo&#10;&#10;Description automatically generated with low confidence">
            <a:extLst>
              <a:ext uri="{FF2B5EF4-FFF2-40B4-BE49-F238E27FC236}">
                <a16:creationId xmlns:a16="http://schemas.microsoft.com/office/drawing/2014/main" id="{88B3C8C8-571B-85DF-79FA-962C762C13F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6541" r="-2" b="13411"/>
          <a:stretch/>
        </p:blipFill>
        <p:spPr>
          <a:xfrm>
            <a:off x="8424672" y="10"/>
            <a:ext cx="3776472" cy="263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4564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89D20-6A79-27DA-5F6D-C89BEC92D7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</p:spPr>
        <p:txBody>
          <a:bodyPr>
            <a:normAutofit/>
          </a:bodyPr>
          <a:lstStyle/>
          <a:p>
            <a:r>
              <a:rPr lang="en-GB"/>
              <a:t>Aims and Objectives</a:t>
            </a:r>
            <a:endParaRPr lang="en-GB" dirty="0"/>
          </a:p>
        </p:txBody>
      </p:sp>
      <p:graphicFrame>
        <p:nvGraphicFramePr>
          <p:cNvPr id="20" name="Content Placeholder 2">
            <a:extLst>
              <a:ext uri="{FF2B5EF4-FFF2-40B4-BE49-F238E27FC236}">
                <a16:creationId xmlns:a16="http://schemas.microsoft.com/office/drawing/2014/main" id="{5F736ABC-4A97-66B1-5B13-F7F7CCC4146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25742495"/>
              </p:ext>
            </p:extLst>
          </p:nvPr>
        </p:nvGraphicFramePr>
        <p:xfrm>
          <a:off x="965200" y="2638425"/>
          <a:ext cx="10261600" cy="31077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883171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930BC020-BDBF-49EB-9898-BAB5BF559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4950C64-5D81-40F1-9601-8BA0D63BAE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B42406-2FED-E378-A6C8-348FA2ADA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3781241"/>
            <a:ext cx="7729729" cy="855406"/>
          </a:xfrm>
          <a:noFill/>
          <a:ln>
            <a:solidFill>
              <a:schemeClr val="bg1"/>
            </a:solidFill>
          </a:ln>
        </p:spPr>
        <p:txBody>
          <a:bodyPr>
            <a:normAutofit/>
          </a:bodyPr>
          <a:lstStyle/>
          <a:p>
            <a:r>
              <a:rPr lang="en-GB" sz="2400">
                <a:solidFill>
                  <a:schemeClr val="bg1"/>
                </a:solidFill>
              </a:rPr>
              <a:t>Frontend</a:t>
            </a:r>
          </a:p>
        </p:txBody>
      </p:sp>
      <p:pic>
        <p:nvPicPr>
          <p:cNvPr id="4" name="Content Placeholder 4" descr="Graphical user interface&#10;&#10;Description automatically generated">
            <a:extLst>
              <a:ext uri="{FF2B5EF4-FFF2-40B4-BE49-F238E27FC236}">
                <a16:creationId xmlns:a16="http://schemas.microsoft.com/office/drawing/2014/main" id="{03B8E43A-6292-A95C-8FE2-CD7B300CEB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5556" y="957375"/>
            <a:ext cx="4007317" cy="2033713"/>
          </a:xfrm>
          <a:prstGeom prst="rect">
            <a:avLst/>
          </a:prstGeom>
          <a:ln w="28575">
            <a:solidFill>
              <a:schemeClr val="tx2"/>
            </a:solidFill>
          </a:ln>
        </p:spPr>
      </p:pic>
      <p:pic>
        <p:nvPicPr>
          <p:cNvPr id="6" name="Picture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3FE65E86-765E-EB44-C0C2-1698CF25A4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814" y="957375"/>
            <a:ext cx="3572933" cy="2045504"/>
          </a:xfrm>
          <a:prstGeom prst="rect">
            <a:avLst/>
          </a:prstGeom>
          <a:ln w="28575">
            <a:solidFill>
              <a:schemeClr val="tx2"/>
            </a:solidFill>
          </a:ln>
        </p:spPr>
      </p:pic>
      <p:pic>
        <p:nvPicPr>
          <p:cNvPr id="8" name="Picture 7" descr="Graphical user interface, Teams&#10;&#10;Description automatically generated">
            <a:extLst>
              <a:ext uri="{FF2B5EF4-FFF2-40B4-BE49-F238E27FC236}">
                <a16:creationId xmlns:a16="http://schemas.microsoft.com/office/drawing/2014/main" id="{4F38A10E-0038-AB9B-3855-37EBD8624E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6681" y="969166"/>
            <a:ext cx="3801332" cy="2033713"/>
          </a:xfrm>
          <a:prstGeom prst="rect">
            <a:avLst/>
          </a:prstGeom>
          <a:ln w="28575">
            <a:solidFill>
              <a:schemeClr val="tx2"/>
            </a:solidFill>
          </a:ln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F0FF56-339B-A25D-88C4-9E0F9FD821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8412" y="4846076"/>
            <a:ext cx="7715177" cy="1271556"/>
          </a:xfrm>
        </p:spPr>
        <p:txBody>
          <a:bodyPr>
            <a:normAutofit/>
          </a:bodyPr>
          <a:lstStyle/>
          <a:p>
            <a:r>
              <a:rPr lang="en-GB">
                <a:solidFill>
                  <a:schemeClr val="bg1"/>
                </a:solidFill>
              </a:rPr>
              <a:t>Landing Page / Search Page</a:t>
            </a:r>
          </a:p>
          <a:p>
            <a:r>
              <a:rPr lang="en-GB">
                <a:solidFill>
                  <a:schemeClr val="bg1"/>
                </a:solidFill>
              </a:rPr>
              <a:t>Dashboard</a:t>
            </a:r>
          </a:p>
          <a:p>
            <a:r>
              <a:rPr lang="en-GB">
                <a:solidFill>
                  <a:schemeClr val="bg1"/>
                </a:solidFill>
              </a:rPr>
              <a:t>Stock Screener</a:t>
            </a:r>
          </a:p>
        </p:txBody>
      </p:sp>
    </p:spTree>
    <p:extLst>
      <p:ext uri="{BB962C8B-B14F-4D97-AF65-F5344CB8AC3E}">
        <p14:creationId xmlns:p14="http://schemas.microsoft.com/office/powerpoint/2010/main" val="40733116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660E788-AFA9-4A1B-9991-6AA74632A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544653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6B5CEA-C960-0802-B741-973E357C7E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643467"/>
            <a:ext cx="6242719" cy="1728044"/>
          </a:xfrm>
          <a:noFill/>
          <a:ln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r>
              <a:rPr lang="en-GB">
                <a:solidFill>
                  <a:schemeClr val="bg1"/>
                </a:solidFill>
              </a:rPr>
              <a:t>Creating the frontend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A54E74-F069-0217-56D2-BE2BE9B8C8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3651" y="638946"/>
            <a:ext cx="2810238" cy="172127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CC208D-0836-443C-E631-50BB828AE7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2638044"/>
            <a:ext cx="6242715" cy="3415622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Setup a NodeJS server to access the database</a:t>
            </a:r>
          </a:p>
          <a:p>
            <a:r>
              <a:rPr lang="en-GB" dirty="0">
                <a:solidFill>
                  <a:schemeClr val="bg1"/>
                </a:solidFill>
              </a:rPr>
              <a:t>Use ExpressJS to send the data to the users website</a:t>
            </a:r>
          </a:p>
          <a:p>
            <a:r>
              <a:rPr lang="en-GB" dirty="0">
                <a:solidFill>
                  <a:schemeClr val="bg1"/>
                </a:solidFill>
              </a:rPr>
              <a:t>Use HTML, CSS and JavaScript to create the layout and design</a:t>
            </a:r>
          </a:p>
          <a:p>
            <a:r>
              <a:rPr lang="en-GB" dirty="0">
                <a:solidFill>
                  <a:schemeClr val="bg1"/>
                </a:solidFill>
              </a:rPr>
              <a:t>Send API requests to access the data</a:t>
            </a:r>
          </a:p>
          <a:p>
            <a:r>
              <a:rPr lang="en-GB" dirty="0">
                <a:solidFill>
                  <a:schemeClr val="bg1"/>
                </a:solidFill>
              </a:rPr>
              <a:t>Use Chart JS to create visually pleasing graphics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209F66-3A18-76A0-10B8-D00C60F5D6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9008" y="2628465"/>
            <a:ext cx="3419524" cy="14960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A9B28DA-B0AC-EC34-EBC3-BCE8C3EF18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94945" y="4392754"/>
            <a:ext cx="2487649" cy="1722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370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0F43D-8236-8F9E-F17D-1767CFC7E8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964692"/>
            <a:ext cx="4476806" cy="1188720"/>
          </a:xfrm>
          <a:ln>
            <a:solidFill>
              <a:schemeClr val="tx2"/>
            </a:solidFill>
          </a:ln>
        </p:spPr>
        <p:txBody>
          <a:bodyPr vert="horz" lIns="182880" tIns="182880" rIns="182880" bIns="182880" rtlCol="0">
            <a:normAutofit/>
          </a:bodyPr>
          <a:lstStyle/>
          <a:p>
            <a:r>
              <a:rPr lang="en-US"/>
              <a:t>The Dashboard</a:t>
            </a:r>
          </a:p>
        </p:txBody>
      </p:sp>
      <p:sp>
        <p:nvSpPr>
          <p:cNvPr id="28" name="Content Placeholder 27">
            <a:extLst>
              <a:ext uri="{FF2B5EF4-FFF2-40B4-BE49-F238E27FC236}">
                <a16:creationId xmlns:a16="http://schemas.microsoft.com/office/drawing/2014/main" id="{113A05BD-E61D-E52E-8A4B-63A9729E9C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2638044"/>
            <a:ext cx="4492932" cy="3263206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Fundamental metrics</a:t>
            </a:r>
          </a:p>
          <a:p>
            <a:r>
              <a:rPr lang="en-US" dirty="0"/>
              <a:t>Historic stock price and Moving averages</a:t>
            </a:r>
          </a:p>
          <a:p>
            <a:r>
              <a:rPr lang="en-US" dirty="0"/>
              <a:t>Newest Analyst Ratings</a:t>
            </a:r>
          </a:p>
          <a:p>
            <a:r>
              <a:rPr lang="en-US" dirty="0"/>
              <a:t>Topics from articles</a:t>
            </a:r>
          </a:p>
          <a:p>
            <a:r>
              <a:rPr lang="en-US" dirty="0"/>
              <a:t>Textual summary</a:t>
            </a:r>
          </a:p>
          <a:p>
            <a:r>
              <a:rPr lang="en-US" dirty="0"/>
              <a:t>Latest articles and sentiment</a:t>
            </a:r>
          </a:p>
          <a:p>
            <a:r>
              <a:rPr lang="en-US" dirty="0"/>
              <a:t>Stock Price predictions</a:t>
            </a:r>
          </a:p>
          <a:p>
            <a:r>
              <a:rPr lang="en-US" dirty="0"/>
              <a:t>Historic analyst ratings</a:t>
            </a:r>
          </a:p>
          <a:p>
            <a:r>
              <a:rPr lang="en-US" dirty="0"/>
              <a:t>Historic Sentiment and Moving Averages</a:t>
            </a:r>
          </a:p>
          <a:p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6533F40-045E-4E3D-9243-864CD4E586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43605" y="964692"/>
            <a:ext cx="5440680" cy="4936558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0402EC6-D845-41B3-BEBE-CB34D9BFE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10699" y="1128683"/>
            <a:ext cx="5106493" cy="460857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Graphical user interface&#10;&#10;Description automatically generated">
            <a:extLst>
              <a:ext uri="{FF2B5EF4-FFF2-40B4-BE49-F238E27FC236}">
                <a16:creationId xmlns:a16="http://schemas.microsoft.com/office/drawing/2014/main" id="{E4DA4575-7AAC-C198-502B-0871D5FED7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8963" y="1797397"/>
            <a:ext cx="6429963" cy="3263206"/>
          </a:xfrm>
          <a:prstGeom prst="rect">
            <a:avLst/>
          </a:prstGeom>
          <a:ln w="38100">
            <a:solidFill>
              <a:schemeClr val="tx2"/>
            </a:solidFill>
          </a:ln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4D5B6F6-9FE5-2C04-AF42-699200BD56B7}"/>
              </a:ext>
            </a:extLst>
          </p:cNvPr>
          <p:cNvCxnSpPr/>
          <p:nvPr/>
        </p:nvCxnSpPr>
        <p:spPr>
          <a:xfrm>
            <a:off x="5835803" y="1083263"/>
            <a:ext cx="294774" cy="595563"/>
          </a:xfrm>
          <a:prstGeom prst="straightConnector1">
            <a:avLst/>
          </a:prstGeom>
          <a:ln w="571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FADAE983-D16F-01F8-BD43-A4A717B974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9079" y="1072862"/>
            <a:ext cx="493819" cy="78035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42C978C-369F-63D0-A9D9-95C96BCD48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6247" y="1072862"/>
            <a:ext cx="493819" cy="78035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7C68CBA-37BE-03F7-1DFB-0AA471F306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130275">
            <a:off x="5596932" y="2377536"/>
            <a:ext cx="493819" cy="78035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F7ABF47-C709-8A75-82B9-39DD50DFC3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130275">
            <a:off x="7069416" y="2377536"/>
            <a:ext cx="493819" cy="78035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2501FED-A10B-CB36-4B3E-2B7D18CF91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130275">
            <a:off x="8616870" y="2377537"/>
            <a:ext cx="493819" cy="78035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4281BA8-9F4E-2C5C-B405-1AB64EC0B7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130275">
            <a:off x="10114767" y="2377535"/>
            <a:ext cx="493819" cy="78035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9184B8B-7246-A4EA-86CC-CBDDEF4D74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130275">
            <a:off x="5298015" y="3466425"/>
            <a:ext cx="493819" cy="780356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5A59A7AF-BF42-79E9-B29E-84C272AE14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130275">
            <a:off x="7191765" y="3466425"/>
            <a:ext cx="493819" cy="780356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BD685440-58CA-C2FB-CBD4-BF334DDDC9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130275">
            <a:off x="10261583" y="3458996"/>
            <a:ext cx="493819" cy="780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461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2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C0E843-43EA-45BC-E287-DB6DB30234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964692"/>
            <a:ext cx="4476806" cy="1188720"/>
          </a:xfrm>
        </p:spPr>
        <p:txBody>
          <a:bodyPr>
            <a:normAutofit/>
          </a:bodyPr>
          <a:lstStyle/>
          <a:p>
            <a:r>
              <a:rPr lang="en-GB"/>
              <a:t>The Stock Screener</a:t>
            </a:r>
            <a:endParaRPr lang="en-GB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41A65546-2EFF-F452-7A61-C18624EBA8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3244" y="2638044"/>
            <a:ext cx="4492932" cy="3263206"/>
          </a:xfrm>
        </p:spPr>
        <p:txBody>
          <a:bodyPr>
            <a:normAutofit/>
          </a:bodyPr>
          <a:lstStyle/>
          <a:p>
            <a:r>
              <a:rPr lang="en-US"/>
              <a:t>Filter by twelve different metrics</a:t>
            </a:r>
          </a:p>
          <a:p>
            <a:r>
              <a:rPr lang="en-US"/>
              <a:t>Pick from one of the three presets</a:t>
            </a:r>
          </a:p>
          <a:p>
            <a:r>
              <a:rPr lang="en-US"/>
              <a:t>Order results by specific metric</a:t>
            </a:r>
          </a:p>
          <a:p>
            <a:r>
              <a:rPr lang="en-US"/>
              <a:t>View Dashboards</a:t>
            </a:r>
            <a:endParaRPr lang="en-US" dirty="0"/>
          </a:p>
        </p:txBody>
      </p:sp>
      <p:sp>
        <p:nvSpPr>
          <p:cNvPr id="22" name="Rectangle 17">
            <a:extLst>
              <a:ext uri="{FF2B5EF4-FFF2-40B4-BE49-F238E27FC236}">
                <a16:creationId xmlns:a16="http://schemas.microsoft.com/office/drawing/2014/main" id="{56533F40-045E-4E3D-9243-864CD4E586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43605" y="964692"/>
            <a:ext cx="5440680" cy="4936558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19">
            <a:extLst>
              <a:ext uri="{FF2B5EF4-FFF2-40B4-BE49-F238E27FC236}">
                <a16:creationId xmlns:a16="http://schemas.microsoft.com/office/drawing/2014/main" id="{30402EC6-D845-41B3-BEBE-CB34D9BFE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10699" y="1128683"/>
            <a:ext cx="5106493" cy="460857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Graphical user interface, Teams&#10;&#10;Description automatically generated">
            <a:extLst>
              <a:ext uri="{FF2B5EF4-FFF2-40B4-BE49-F238E27FC236}">
                <a16:creationId xmlns:a16="http://schemas.microsoft.com/office/drawing/2014/main" id="{D24876BE-0B8B-C360-DC2C-8B93ACD138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3925" y="1711639"/>
            <a:ext cx="6420039" cy="3434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9318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BC3E1C3D-633C-4756-B09B-9AD080714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6668" y="640080"/>
            <a:ext cx="10915252" cy="5263134"/>
          </a:xfrm>
          <a:prstGeom prst="rect">
            <a:avLst/>
          </a:prstGeom>
          <a:noFill/>
          <a:ln w="31750" cap="sq">
            <a:solidFill>
              <a:schemeClr val="accent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25">
            <a:extLst>
              <a:ext uri="{FF2B5EF4-FFF2-40B4-BE49-F238E27FC236}">
                <a16:creationId xmlns:a16="http://schemas.microsoft.com/office/drawing/2014/main" id="{1295DAF8-54BC-4834-A4B1-7DD2F7AFE5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1520" y="802767"/>
            <a:ext cx="10585166" cy="4937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0B3F50-147B-93B2-EF48-4C00D5F33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0624" y="1122807"/>
            <a:ext cx="9954443" cy="4297680"/>
          </a:xfrm>
          <a:noFill/>
          <a:ln>
            <a:noFill/>
          </a:ln>
        </p:spPr>
        <p:txBody>
          <a:bodyPr vert="horz" lIns="182880" tIns="182880" rIns="182880" bIns="182880" rtlCol="0" anchor="ctr" anchorCtr="1">
            <a:normAutofit/>
          </a:bodyPr>
          <a:lstStyle/>
          <a:p>
            <a:r>
              <a:rPr lang="en-US" sz="6000" kern="1200" cap="all" spc="200" baseline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223274565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TM10001115[[fn=Parcel]]</Template>
  <TotalTime>2836</TotalTime>
  <Words>962</Words>
  <Application>Microsoft Office PowerPoint</Application>
  <PresentationFormat>Widescreen</PresentationFormat>
  <Paragraphs>144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5" baseType="lpstr">
      <vt:lpstr>Arial</vt:lpstr>
      <vt:lpstr>Gill Sans MT</vt:lpstr>
      <vt:lpstr>Parcel</vt:lpstr>
      <vt:lpstr>Financial Stock Dashboard</vt:lpstr>
      <vt:lpstr>Summary</vt:lpstr>
      <vt:lpstr>Motivation</vt:lpstr>
      <vt:lpstr>Aims and Objectives</vt:lpstr>
      <vt:lpstr>Frontend</vt:lpstr>
      <vt:lpstr>Creating the frontend</vt:lpstr>
      <vt:lpstr>The Dashboard</vt:lpstr>
      <vt:lpstr>The Stock Screener</vt:lpstr>
      <vt:lpstr>Demo</vt:lpstr>
      <vt:lpstr>Backend</vt:lpstr>
      <vt:lpstr>Web Scraping</vt:lpstr>
      <vt:lpstr>Data Cleaning</vt:lpstr>
      <vt:lpstr>Sentiment Analysis</vt:lpstr>
      <vt:lpstr>Vader</vt:lpstr>
      <vt:lpstr>Topic Extraction</vt:lpstr>
      <vt:lpstr>Latent Dirichlet Allocation (LDA) </vt:lpstr>
      <vt:lpstr>Predictive Modelling</vt:lpstr>
      <vt:lpstr>Database</vt:lpstr>
      <vt:lpstr>Testing</vt:lpstr>
      <vt:lpstr>Challenges</vt:lpstr>
      <vt:lpstr>Conclusion</vt:lpstr>
      <vt:lpstr>Thank You! Any 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Andy Vaivods</dc:creator>
  <cp:lastModifiedBy>Andy Vaivods</cp:lastModifiedBy>
  <cp:revision>6</cp:revision>
  <dcterms:created xsi:type="dcterms:W3CDTF">2022-05-10T10:34:21Z</dcterms:created>
  <dcterms:modified xsi:type="dcterms:W3CDTF">2022-05-13T12:30:04Z</dcterms:modified>
</cp:coreProperties>
</file>